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9" r:id="rId3"/>
    <p:sldId id="258" r:id="rId4"/>
    <p:sldId id="257"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77F1D-383B-4B16-B67E-2D0328C62B9A}" v="199" dt="2021-02-28T15:53:15.3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2/28/2021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2/28/2021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2/28/2021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2/28/2021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2/28/2021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Język polski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719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ytuł 1">
            <a:extLst>
              <a:ext uri="{FF2B5EF4-FFF2-40B4-BE49-F238E27FC236}">
                <a16:creationId xmlns:a16="http://schemas.microsoft.com/office/drawing/2014/main" id="{14E6E0E0-349A-4B50-A7BB-7795A279290F}"/>
              </a:ext>
            </a:extLst>
          </p:cNvPr>
          <p:cNvSpPr>
            <a:spLocks noGrp="1"/>
          </p:cNvSpPr>
          <p:nvPr>
            <p:ph type="title"/>
          </p:nvPr>
        </p:nvSpPr>
        <p:spPr>
          <a:xfrm>
            <a:off x="7532835" y="1420706"/>
            <a:ext cx="3466540" cy="4016587"/>
          </a:xfrm>
        </p:spPr>
        <p:txBody>
          <a:bodyPr>
            <a:normAutofit/>
          </a:bodyPr>
          <a:lstStyle/>
          <a:p>
            <a:r>
              <a:rPr lang="pl-PL" sz="3600"/>
              <a:t>Historia </a:t>
            </a:r>
          </a:p>
        </p:txBody>
      </p:sp>
      <p:sp>
        <p:nvSpPr>
          <p:cNvPr id="3" name="Symbol zastępczy zawartości 2">
            <a:extLst>
              <a:ext uri="{FF2B5EF4-FFF2-40B4-BE49-F238E27FC236}">
                <a16:creationId xmlns:a16="http://schemas.microsoft.com/office/drawing/2014/main" id="{A1AD1E32-884C-44E0-878C-A22049928D34}"/>
              </a:ext>
            </a:extLst>
          </p:cNvPr>
          <p:cNvSpPr>
            <a:spLocks noGrp="1"/>
          </p:cNvSpPr>
          <p:nvPr>
            <p:ph idx="1"/>
          </p:nvPr>
        </p:nvSpPr>
        <p:spPr>
          <a:xfrm>
            <a:off x="1440519" y="1420706"/>
            <a:ext cx="5514758" cy="4016587"/>
          </a:xfrm>
        </p:spPr>
        <p:txBody>
          <a:bodyPr vert="horz" lIns="91440" tIns="45720" rIns="91440" bIns="45720" rtlCol="0" anchor="ctr">
            <a:normAutofit/>
          </a:bodyPr>
          <a:lstStyle/>
          <a:p>
            <a:r>
              <a:rPr lang="pl-PL">
                <a:solidFill>
                  <a:schemeClr val="tx1">
                    <a:lumMod val="75000"/>
                    <a:lumOff val="25000"/>
                  </a:schemeClr>
                </a:solidFill>
                <a:ea typeface="+mn-lt"/>
                <a:cs typeface="+mn-lt"/>
              </a:rPr>
              <a:t>Historia języka polskiego to historia nieustannie napływających do niego zapożyczeń. Najpierw z greki i łaciny (wyrazy związane z chrześcijaństwem i duchowieństwem), potem z języka niemieckiego (wyrazy dotyczące handlu i miasta) i francuskiego (nazwy związane z modą, makijażem, światem kultury i sztuki), obecnie – z języka angielskiego, który uznawany jest za język międzynarodowy funkcjonujący w słownictwie wszystkich branż, zwłaszcza technologicznej, korporacyjnej i marketingowej.</a:t>
            </a:r>
            <a:endParaRPr lang="pl-PL">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95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Tytuł 1">
            <a:extLst>
              <a:ext uri="{FF2B5EF4-FFF2-40B4-BE49-F238E27FC236}">
                <a16:creationId xmlns:a16="http://schemas.microsoft.com/office/drawing/2014/main" id="{8E1BF42D-8D63-435B-AA47-7551FF1750DF}"/>
              </a:ext>
            </a:extLst>
          </p:cNvPr>
          <p:cNvSpPr>
            <a:spLocks noGrp="1"/>
          </p:cNvSpPr>
          <p:nvPr>
            <p:ph type="title"/>
          </p:nvPr>
        </p:nvSpPr>
        <p:spPr>
          <a:xfrm>
            <a:off x="4157767" y="849895"/>
            <a:ext cx="7417925" cy="1517035"/>
          </a:xfrm>
        </p:spPr>
        <p:txBody>
          <a:bodyPr>
            <a:normAutofit/>
          </a:bodyPr>
          <a:lstStyle/>
          <a:p>
            <a:r>
              <a:rPr lang="pl-PL">
                <a:solidFill>
                  <a:schemeClr val="tx1">
                    <a:lumMod val="75000"/>
                    <a:lumOff val="25000"/>
                  </a:schemeClr>
                </a:solidFill>
              </a:rPr>
              <a:t>Alfabet </a:t>
            </a:r>
          </a:p>
        </p:txBody>
      </p:sp>
      <p:sp>
        <p:nvSpPr>
          <p:cNvPr id="3" name="Symbol zastępczy zawartości 2">
            <a:extLst>
              <a:ext uri="{FF2B5EF4-FFF2-40B4-BE49-F238E27FC236}">
                <a16:creationId xmlns:a16="http://schemas.microsoft.com/office/drawing/2014/main" id="{C6A39688-8E70-4036-8C17-F484E54D2660}"/>
              </a:ext>
            </a:extLst>
          </p:cNvPr>
          <p:cNvSpPr>
            <a:spLocks noGrp="1"/>
          </p:cNvSpPr>
          <p:nvPr>
            <p:ph idx="1"/>
          </p:nvPr>
        </p:nvSpPr>
        <p:spPr>
          <a:xfrm>
            <a:off x="3844616" y="2626840"/>
            <a:ext cx="7245103" cy="3528434"/>
          </a:xfrm>
        </p:spPr>
        <p:txBody>
          <a:bodyPr vert="horz" lIns="91440" tIns="45720" rIns="91440" bIns="45720" rtlCol="0" anchor="t">
            <a:normAutofit/>
          </a:bodyPr>
          <a:lstStyle/>
          <a:p>
            <a:pPr algn="just"/>
            <a:r>
              <a:rPr lang="pl-PL" b="1" dirty="0">
                <a:ea typeface="+mn-lt"/>
                <a:cs typeface="+mn-lt"/>
              </a:rPr>
              <a:t>W języku polskim stosuje się alfabet łaciński składający się obecnie z 32 liter. W użyciu są także 3 litery: Q, V i X, które występują wyłącznie w wyrazach obcego pochodzenia. Polski jest też jednym z języków słowiańskich (wraz z czeskim, chorwackim i słoweńskim), w którym stosuje się znaki diakrytyczne (ą, ć, ę, ł, ń, ó, ś, ź, ż). Język polski i jego zasady regulowane są przez instytucję zwaną Radą Języka Polskiego. </a:t>
            </a:r>
            <a:endParaRPr lang="pl-PL" b="1">
              <a:solidFill>
                <a:schemeClr val="tx1">
                  <a:lumMod val="75000"/>
                  <a:lumOff val="25000"/>
                </a:schemeClr>
              </a:solidFill>
            </a:endParaRPr>
          </a:p>
          <a:p>
            <a:pPr algn="just">
              <a:buClr>
                <a:srgbClr val="262626"/>
              </a:buClr>
            </a:pPr>
            <a:r>
              <a:rPr lang="pl-PL" b="1" dirty="0">
                <a:ea typeface="+mn-lt"/>
                <a:cs typeface="+mn-lt"/>
              </a:rPr>
              <a:t>21 lutego obchodzimy ustanowiony przez ONZ Międzynarodowy Dzień Języka Ojczystego. W Polsce jest to święto obchodzone od 2012 roku.</a:t>
            </a:r>
            <a:endParaRPr lang="pl-PL" b="1" dirty="0"/>
          </a:p>
          <a:p>
            <a:pPr>
              <a:buClr>
                <a:srgbClr val="262626"/>
              </a:buClr>
            </a:pPr>
            <a:endParaRPr lang="pl-PL" dirty="0">
              <a:solidFill>
                <a:schemeClr val="tx1">
                  <a:lumMod val="75000"/>
                  <a:lumOff val="25000"/>
                </a:schemeClr>
              </a:solidFill>
            </a:endParaRPr>
          </a:p>
        </p:txBody>
      </p:sp>
    </p:spTree>
    <p:extLst>
      <p:ext uri="{BB962C8B-B14F-4D97-AF65-F5344CB8AC3E}">
        <p14:creationId xmlns:p14="http://schemas.microsoft.com/office/powerpoint/2010/main" val="1216506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66F8A2C-B8CF-4B20-9A73-2ADCF6302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Rectangle 18">
            <a:extLst>
              <a:ext uri="{FF2B5EF4-FFF2-40B4-BE49-F238E27FC236}">
                <a16:creationId xmlns:a16="http://schemas.microsoft.com/office/drawing/2014/main" id="{180C23B1-7427-4DF4-BFF1-60CD7E93BC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22">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ytuł 1">
            <a:extLst>
              <a:ext uri="{FF2B5EF4-FFF2-40B4-BE49-F238E27FC236}">
                <a16:creationId xmlns:a16="http://schemas.microsoft.com/office/drawing/2014/main" id="{94F84FA2-9A6C-4C2B-8897-C8388BA528C6}"/>
              </a:ext>
            </a:extLst>
          </p:cNvPr>
          <p:cNvSpPr>
            <a:spLocks noGrp="1"/>
          </p:cNvSpPr>
          <p:nvPr>
            <p:ph type="ctrTitle"/>
          </p:nvPr>
        </p:nvSpPr>
        <p:spPr>
          <a:xfrm>
            <a:off x="1263520" y="1272800"/>
            <a:ext cx="6544620" cy="4312402"/>
          </a:xfrm>
        </p:spPr>
        <p:txBody>
          <a:bodyPr anchor="ctr">
            <a:normAutofit/>
          </a:bodyPr>
          <a:lstStyle/>
          <a:p>
            <a:pPr algn="r"/>
            <a:r>
              <a:rPr lang="pl-PL" sz="6800">
                <a:solidFill>
                  <a:schemeClr val="tx1"/>
                </a:solidFill>
              </a:rPr>
              <a:t>Ciekawostki  </a:t>
            </a:r>
          </a:p>
        </p:txBody>
      </p:sp>
      <p:sp>
        <p:nvSpPr>
          <p:cNvPr id="3" name="Podtytuł 2">
            <a:extLst>
              <a:ext uri="{FF2B5EF4-FFF2-40B4-BE49-F238E27FC236}">
                <a16:creationId xmlns:a16="http://schemas.microsoft.com/office/drawing/2014/main" id="{414D81CF-6696-4B2F-8E26-F08EDE0CFB04}"/>
              </a:ext>
            </a:extLst>
          </p:cNvPr>
          <p:cNvSpPr>
            <a:spLocks noGrp="1"/>
          </p:cNvSpPr>
          <p:nvPr>
            <p:ph type="subTitle" idx="1"/>
          </p:nvPr>
        </p:nvSpPr>
        <p:spPr>
          <a:xfrm>
            <a:off x="8473440" y="771759"/>
            <a:ext cx="2481307" cy="5220538"/>
          </a:xfrm>
        </p:spPr>
        <p:txBody>
          <a:bodyPr anchor="ctr">
            <a:normAutofit/>
          </a:bodyPr>
          <a:lstStyle/>
          <a:p>
            <a:pPr algn="l">
              <a:lnSpc>
                <a:spcPct val="90000"/>
              </a:lnSpc>
              <a:spcAft>
                <a:spcPts val="600"/>
              </a:spcAft>
            </a:pPr>
            <a:r>
              <a:rPr lang="pl-PL" sz="1100" b="1" dirty="0">
                <a:ea typeface="+mn-lt"/>
                <a:cs typeface="+mn-lt"/>
              </a:rPr>
              <a:t>Język polski znajduje się obecnie na 26. miejscu najczęściej używanych języków na świecie i posługuje się nim około 44 milionów ludzi i jest także jednym z oficjalnych języków Unii Europejskiej. Ze względu na swoje cechy gramatyczne, ortografię oraz wymowę uznawany jest za jeden z najtrudniejszych języków do nauki przez obcokrajowców, których język ojczysty radykalnie różni się od polskiego. Jest jednak stosunkowo łatwy do opanowania dla cudzoziemców, którzy posługują się językami słowiańskimi np. Czechów. Spowodowane jest to tym, że przodkiem języka polskiego, tak jak większości języków europejskich, jest język praindoeuropejski.</a:t>
            </a:r>
            <a:endParaRPr lang="pl-PL" sz="1100" b="1" dirty="0"/>
          </a:p>
        </p:txBody>
      </p:sp>
      <p:cxnSp>
        <p:nvCxnSpPr>
          <p:cNvPr id="25" name="Straight Connector 24">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62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B5D6631-F74B-410E-B60D-7C97D6D77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6F300CB1-0412-47A2-BA30-07135C98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9">
            <a:extLst>
              <a:ext uri="{FF2B5EF4-FFF2-40B4-BE49-F238E27FC236}">
                <a16:creationId xmlns:a16="http://schemas.microsoft.com/office/drawing/2014/main" id="{C1AC820A-F7A7-46F3-933A-2CCC7201D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2" name="Rectangle 21">
            <a:extLst>
              <a:ext uri="{FF2B5EF4-FFF2-40B4-BE49-F238E27FC236}">
                <a16:creationId xmlns:a16="http://schemas.microsoft.com/office/drawing/2014/main" id="{8DAFCA3D-277C-4C06-BC17-5108F3A70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4" name="Group 23">
            <a:extLst>
              <a:ext uri="{FF2B5EF4-FFF2-40B4-BE49-F238E27FC236}">
                <a16:creationId xmlns:a16="http://schemas.microsoft.com/office/drawing/2014/main" id="{5457DF47-900A-447E-9B61-2B94B7495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5" name="Straight Connector 24">
              <a:extLst>
                <a:ext uri="{FF2B5EF4-FFF2-40B4-BE49-F238E27FC236}">
                  <a16:creationId xmlns:a16="http://schemas.microsoft.com/office/drawing/2014/main" id="{84772325-EEFF-4BA8-841C-29A78A2E43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D3094C5-7785-41DD-B095-217D26651E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D3CF66E-289D-4AB8-85D9-C0B9AE18B6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9" name="Rectangle 28">
            <a:extLst>
              <a:ext uri="{FF2B5EF4-FFF2-40B4-BE49-F238E27FC236}">
                <a16:creationId xmlns:a16="http://schemas.microsoft.com/office/drawing/2014/main" id="{9705199F-B36C-414E-A6BB-FABF4D307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Okulary na wierzchu książki">
            <a:extLst>
              <a:ext uri="{FF2B5EF4-FFF2-40B4-BE49-F238E27FC236}">
                <a16:creationId xmlns:a16="http://schemas.microsoft.com/office/drawing/2014/main" id="{66A555D9-97C6-4AD7-845A-BE77B74D215E}"/>
              </a:ext>
            </a:extLst>
          </p:cNvPr>
          <p:cNvPicPr>
            <a:picLocks noChangeAspect="1"/>
          </p:cNvPicPr>
          <p:nvPr/>
        </p:nvPicPr>
        <p:blipFill rotWithShape="1">
          <a:blip r:embed="rId3">
            <a:duotone>
              <a:schemeClr val="accent1">
                <a:shade val="45000"/>
                <a:satMod val="135000"/>
              </a:schemeClr>
              <a:prstClr val="white"/>
            </a:duotone>
            <a:alphaModFix amt="75000"/>
          </a:blip>
          <a:srcRect t="13324" b="1770"/>
          <a:stretch/>
        </p:blipFill>
        <p:spPr>
          <a:xfrm>
            <a:off x="20" y="10"/>
            <a:ext cx="12191980" cy="6857990"/>
          </a:xfrm>
          <a:prstGeom prst="rect">
            <a:avLst/>
          </a:prstGeom>
        </p:spPr>
      </p:pic>
      <p:sp>
        <p:nvSpPr>
          <p:cNvPr id="31" name="Rectangle 30">
            <a:extLst>
              <a:ext uri="{FF2B5EF4-FFF2-40B4-BE49-F238E27FC236}">
                <a16:creationId xmlns:a16="http://schemas.microsoft.com/office/drawing/2014/main" id="{84627786-4F60-4021-9795-758641BA14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33" name="Rectangle 32">
            <a:extLst>
              <a:ext uri="{FF2B5EF4-FFF2-40B4-BE49-F238E27FC236}">
                <a16:creationId xmlns:a16="http://schemas.microsoft.com/office/drawing/2014/main" id="{D90F9405-C7F1-4A15-9D6E-029E64BDB6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ytuł 1">
            <a:extLst>
              <a:ext uri="{FF2B5EF4-FFF2-40B4-BE49-F238E27FC236}">
                <a16:creationId xmlns:a16="http://schemas.microsoft.com/office/drawing/2014/main" id="{B852BCB3-0540-4B63-AF71-4F7B9032AF83}"/>
              </a:ext>
            </a:extLst>
          </p:cNvPr>
          <p:cNvSpPr>
            <a:spLocks noGrp="1"/>
          </p:cNvSpPr>
          <p:nvPr>
            <p:ph type="title"/>
          </p:nvPr>
        </p:nvSpPr>
        <p:spPr>
          <a:xfrm>
            <a:off x="1561708" y="2091263"/>
            <a:ext cx="9068586" cy="2590800"/>
          </a:xfrm>
        </p:spPr>
        <p:txBody>
          <a:bodyPr vert="horz" lIns="91440" tIns="45720" rIns="91440" bIns="45720" rtlCol="0" anchor="ctr">
            <a:normAutofit/>
          </a:bodyPr>
          <a:lstStyle/>
          <a:p>
            <a:pPr algn="ctr">
              <a:lnSpc>
                <a:spcPct val="83000"/>
              </a:lnSpc>
            </a:pPr>
            <a:r>
              <a:rPr lang="en-US" sz="7200" cap="all" spc="-100"/>
              <a:t>Dziękuje za oglądanie </a:t>
            </a:r>
          </a:p>
        </p:txBody>
      </p:sp>
      <p:sp>
        <p:nvSpPr>
          <p:cNvPr id="3" name="Symbol zastępczy zawartości 2">
            <a:extLst>
              <a:ext uri="{FF2B5EF4-FFF2-40B4-BE49-F238E27FC236}">
                <a16:creationId xmlns:a16="http://schemas.microsoft.com/office/drawing/2014/main" id="{62642D56-3633-4B57-B62B-69887CDAACD9}"/>
              </a:ext>
            </a:extLst>
          </p:cNvPr>
          <p:cNvSpPr>
            <a:spLocks noGrp="1"/>
          </p:cNvSpPr>
          <p:nvPr>
            <p:ph idx="1"/>
          </p:nvPr>
        </p:nvSpPr>
        <p:spPr>
          <a:xfrm>
            <a:off x="1562100" y="4682062"/>
            <a:ext cx="9070848" cy="457201"/>
          </a:xfrm>
        </p:spPr>
        <p:txBody>
          <a:bodyPr vert="horz" lIns="91440" tIns="45720" rIns="91440" bIns="45720" rtlCol="0">
            <a:normAutofit/>
          </a:bodyPr>
          <a:lstStyle/>
          <a:p>
            <a:pPr marL="0" indent="0" algn="ctr">
              <a:spcBef>
                <a:spcPts val="0"/>
              </a:spcBef>
              <a:spcAft>
                <a:spcPts val="600"/>
              </a:spcAft>
              <a:buNone/>
            </a:pPr>
            <a:r>
              <a:rPr lang="en-US" sz="1600" spc="80"/>
              <a:t>Klaudia Romanowicz klasa 4b</a:t>
            </a:r>
          </a:p>
        </p:txBody>
      </p:sp>
      <p:sp>
        <p:nvSpPr>
          <p:cNvPr id="35" name="Rectangle 34">
            <a:extLst>
              <a:ext uri="{FF2B5EF4-FFF2-40B4-BE49-F238E27FC236}">
                <a16:creationId xmlns:a16="http://schemas.microsoft.com/office/drawing/2014/main" id="{3A3CBFE3-B3CA-4294-B713-02ED8C9F11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36">
            <a:extLst>
              <a:ext uri="{FF2B5EF4-FFF2-40B4-BE49-F238E27FC236}">
                <a16:creationId xmlns:a16="http://schemas.microsoft.com/office/drawing/2014/main" id="{280576F0-D548-4154-ABCA-AF48FBF5E5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1ACCC95-7D84-4C2E-9BDB-E109CB84E70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A5FF440-1D03-4653-99A9-E2AD11BB63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0925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0</TotalTime>
  <Words>0</Words>
  <Application>Microsoft Office PowerPoint</Application>
  <PresentationFormat>Panoramiczny</PresentationFormat>
  <Paragraphs>0</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Savon</vt:lpstr>
      <vt:lpstr>Język polski </vt:lpstr>
      <vt:lpstr>Historia </vt:lpstr>
      <vt:lpstr>Alfabet </vt:lpstr>
      <vt:lpstr>Ciekawostki  </vt:lpstr>
      <vt:lpstr>Dziękuje za oglądanie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53</cp:revision>
  <dcterms:created xsi:type="dcterms:W3CDTF">2021-02-28T15:41:14Z</dcterms:created>
  <dcterms:modified xsi:type="dcterms:W3CDTF">2021-02-28T15:57:50Z</dcterms:modified>
</cp:coreProperties>
</file>