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76" r:id="rId6"/>
    <p:sldId id="282" r:id="rId7"/>
    <p:sldId id="277" r:id="rId8"/>
    <p:sldId id="280" r:id="rId9"/>
    <p:sldId id="285" r:id="rId10"/>
    <p:sldId id="284" r:id="rId11"/>
    <p:sldId id="286" r:id="rId12"/>
    <p:sldId id="274" r:id="rId13"/>
  </p:sldIdLst>
  <p:sldSz cx="12188825" cy="6858000"/>
  <p:notesSz cx="6858000" cy="9144000"/>
  <p:defaultTextStyle>
    <a:defPPr rtl="0">
      <a:defRPr lang="pl-p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C32FA36-3620-434D-A01B-CEE4CEAD66EA}" type="datetime1">
              <a:rPr lang="pl-PL" smtClean="0">
                <a:solidFill>
                  <a:schemeClr val="tx2"/>
                </a:solidFill>
              </a:rPr>
              <a:pPr algn="r" rtl="0"/>
              <a:t>28.02.2021</a:t>
            </a:fld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l-PL" smtClean="0">
                <a:solidFill>
                  <a:schemeClr val="tx2"/>
                </a:solidFill>
              </a:rPr>
              <a:pPr algn="r" rtl="0"/>
              <a:t>‹#›</a:t>
            </a:fld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48986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E06492E-F5E2-4F38-9BC7-A74B4417DA5B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48986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EEA563-4D76-404F-84CC-C84AFD15DD1B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AC4B97-89ED-471A-88D6-FAF6EAC15760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E03FD0-E9E9-4A38-95AA-1D6D46BCADCC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D1A223-247B-4560-820B-AD00E77A658B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45F1B2-D88D-4C10-9694-ECB9DF99997B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84F9F6-991D-4EEC-A022-7C0DB15D6704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C31FF3-9E3C-46A3-96EC-4FD09EF790CE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8D47AF-3744-4E0E-B169-3FF31613F30F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6BE86-4849-47C7-9AC4-B6B000B74C1B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51D1100-2A2B-45EA-9B56-B9BD7ED09712}" type="datetime1">
              <a:rPr lang="pl-PL" smtClean="0"/>
              <a:pPr/>
              <a:t>28.02.2021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Język polski i bogactwo kulturowe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rtl="0"/>
            <a:r>
              <a:rPr lang="pl-PL" dirty="0" smtClean="0"/>
              <a:t>                                                                   </a:t>
            </a:r>
          </a:p>
          <a:p>
            <a:pPr algn="just" rtl="0"/>
            <a:r>
              <a:rPr lang="pl-PL" dirty="0"/>
              <a:t> </a:t>
            </a:r>
            <a:r>
              <a:rPr lang="pl-PL" dirty="0" smtClean="0"/>
              <a:t>                        </a:t>
            </a:r>
          </a:p>
          <a:p>
            <a:pPr algn="just" rtl="0"/>
            <a:r>
              <a:rPr lang="pl-PL" dirty="0"/>
              <a:t> </a:t>
            </a:r>
            <a:r>
              <a:rPr lang="pl-PL" dirty="0" smtClean="0"/>
              <a:t>                                                </a:t>
            </a:r>
          </a:p>
          <a:p>
            <a:pPr algn="just" rtl="0"/>
            <a:r>
              <a:rPr lang="pl-PL" dirty="0"/>
              <a:t> </a:t>
            </a:r>
            <a:r>
              <a:rPr lang="pl-PL" dirty="0" smtClean="0"/>
              <a:t>                                               Julia Bogdan </a:t>
            </a:r>
            <a:r>
              <a:rPr lang="pl-PL" dirty="0" smtClean="0"/>
              <a:t>IV 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Polska</a:t>
            </a:r>
            <a:endParaRPr lang="pl-PL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117309" y="1701800"/>
            <a:ext cx="4545055" cy="475153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1600" dirty="0"/>
              <a:t>„….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pl-PL" sz="1600" dirty="0" smtClean="0"/>
              <a:t>Pytasz się synu gdzie jest i jaka?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pl-PL" sz="1600" dirty="0" smtClean="0"/>
              <a:t>W niewymierzonej krainie leży.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pl-PL" sz="1600" dirty="0" smtClean="0"/>
              <a:t>Jest w każdym wiernym sercu Polaka, 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pl-PL" sz="1600" dirty="0" smtClean="0"/>
              <a:t>Co o nią walczył, cierpiał i wierzył.</a:t>
            </a:r>
          </a:p>
          <a:p>
            <a:pPr marL="0" indent="0">
              <a:spcBef>
                <a:spcPts val="600"/>
              </a:spcBef>
              <a:buNone/>
            </a:pPr>
            <a:endParaRPr lang="pl-PL" sz="1600" dirty="0"/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/>
              <a:t>W </a:t>
            </a:r>
            <a:r>
              <a:rPr lang="pl-PL" sz="1600" dirty="0"/>
              <a:t>szumie gołębi na starym rynku,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/>
              <a:t>W książce poety i na budowie,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600" dirty="0"/>
              <a:t>W codziennej pracy, w życzliwym słowie, Znajdziesz ją w każdym dobrym uczynku”</a:t>
            </a:r>
          </a:p>
          <a:p>
            <a:pPr marL="0" indent="0" algn="r">
              <a:buNone/>
            </a:pPr>
            <a:r>
              <a:rPr lang="pl-PL" sz="1600" dirty="0"/>
              <a:t>Fragment wiersza </a:t>
            </a:r>
            <a:r>
              <a:rPr lang="pl-PL" dirty="0"/>
              <a:t>„Polska” Antoniego Słonimskiego.</a:t>
            </a:r>
          </a:p>
          <a:p>
            <a:pPr marL="0" indent="0" algn="r" rtl="0">
              <a:buNone/>
            </a:pPr>
            <a:endParaRPr lang="pl-PL" dirty="0" smtClean="0"/>
          </a:p>
          <a:p>
            <a:pPr marL="0" indent="0" rtl="0"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4" y="908720"/>
            <a:ext cx="4756915" cy="33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Polska – mój kraj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438" y="2204864"/>
            <a:ext cx="5693518" cy="3770238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909836" y="1504702"/>
            <a:ext cx="4032448" cy="4470400"/>
          </a:xfrm>
        </p:spPr>
        <p:txBody>
          <a:bodyPr/>
          <a:lstStyle/>
          <a:p>
            <a:r>
              <a:rPr lang="pl-PL" dirty="0" smtClean="0"/>
              <a:t>Wspólne dzieje, pochodzenie, </a:t>
            </a:r>
            <a:r>
              <a:rPr lang="pl-PL" dirty="0" smtClean="0"/>
              <a:t>tradycje i język doprowadziły </a:t>
            </a:r>
            <a:r>
              <a:rPr lang="pl-PL" dirty="0" smtClean="0"/>
              <a:t>do </a:t>
            </a:r>
            <a:r>
              <a:rPr lang="pl-PL" dirty="0" smtClean="0"/>
              <a:t>powstania narodu </a:t>
            </a:r>
            <a:r>
              <a:rPr lang="pl-PL" dirty="0" smtClean="0"/>
              <a:t>polskiego.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89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dirty="0" smtClean="0"/>
              <a:t>Język Polski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Język Polski powstał z zachodniego wariantu języka prasłowiańskiego i wywodzi się z języka praindoeuropejskiego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endParaRPr lang="pl-PL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7492">
            <a:off x="1088529" y="3155005"/>
            <a:ext cx="4295820" cy="29797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60" y="3335175"/>
            <a:ext cx="51625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Czym jest kultura?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2082304"/>
          </a:xfrm>
        </p:spPr>
        <p:txBody>
          <a:bodyPr rtlCol="0"/>
          <a:lstStyle/>
          <a:p>
            <a:pPr algn="ctr" rtl="0"/>
            <a:r>
              <a:rPr lang="pl-PL" dirty="0" smtClean="0"/>
              <a:t>Kultura to wszelkie ludzkie wytwory , zarówno materialne jak i </a:t>
            </a:r>
            <a:r>
              <a:rPr lang="pl-PL" dirty="0" smtClean="0"/>
              <a:t>niematerialne</a:t>
            </a:r>
            <a:r>
              <a:rPr lang="pl-PL" dirty="0" smtClean="0"/>
              <a:t>, czyli duchowe lub symboliczne.              </a:t>
            </a:r>
            <a:r>
              <a:rPr lang="pl-PL" dirty="0" smtClean="0"/>
              <a:t>Jedynym z takich niematerialnych </a:t>
            </a:r>
            <a:r>
              <a:rPr lang="pl-PL" dirty="0" smtClean="0"/>
              <a:t>wytworów </a:t>
            </a:r>
            <a:r>
              <a:rPr lang="pl-PL" dirty="0" smtClean="0"/>
              <a:t>jest język.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pl-PL" dirty="0"/>
              <a:t>Najczęściej jest rozumiana jako całokształt duchowego i materialnego dorobku społeczeństwa. 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1067">
            <a:off x="6124297" y="2773987"/>
            <a:ext cx="3495303" cy="34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482600"/>
            <a:ext cx="3351927" cy="1722264"/>
          </a:xfrm>
        </p:spPr>
        <p:txBody>
          <a:bodyPr/>
          <a:lstStyle/>
          <a:p>
            <a:r>
              <a:rPr lang="pl-PL" dirty="0"/>
              <a:t>Najstarsze zapisane słowa w języku polskim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1600" b="1" dirty="0" smtClean="0"/>
              <a:t>NIEKTÓRE ZABYTKI JĘZYKA POLSKIEGO</a:t>
            </a:r>
          </a:p>
          <a:p>
            <a:r>
              <a:rPr lang="pl-PL" sz="1600" b="1" dirty="0" smtClean="0"/>
              <a:t>XI </a:t>
            </a:r>
            <a:r>
              <a:rPr lang="pl-PL" sz="1600" b="1" dirty="0"/>
              <a:t>wiek - "Kronika Polska" Galla </a:t>
            </a:r>
            <a:r>
              <a:rPr lang="pl-PL" sz="1600" b="1" dirty="0" smtClean="0"/>
              <a:t>Anonima-</a:t>
            </a:r>
          </a:p>
          <a:p>
            <a:pPr marL="0" indent="0">
              <a:buNone/>
            </a:pPr>
            <a:r>
              <a:rPr lang="pl-PL" sz="1600" dirty="0"/>
              <a:t>Dzieje Polski (począwszy od legendarnych początków państwa) spisane około roku 1112 - 1116 przez anonimowego autora, przybyłego na dwór króla Bolesława Krzywoustego. </a:t>
            </a:r>
            <a:endParaRPr lang="pl-PL" sz="1600" b="1" dirty="0" smtClean="0"/>
          </a:p>
          <a:p>
            <a:r>
              <a:rPr lang="pl-PL" sz="1600" b="1" dirty="0"/>
              <a:t>XII wiek - Bulla Gnieźnieńska ("Złota Bulla</a:t>
            </a:r>
            <a:r>
              <a:rPr lang="pl-PL" sz="1600" b="1" dirty="0"/>
              <a:t>")</a:t>
            </a:r>
          </a:p>
          <a:p>
            <a:pPr marL="0" indent="0">
              <a:buNone/>
            </a:pPr>
            <a:r>
              <a:rPr lang="pl-PL" sz="1600" dirty="0"/>
              <a:t>Dokument z 1136 roku sporządzony w kancelarii papieża Innocentego II i skierowany do biskupa </a:t>
            </a:r>
            <a:r>
              <a:rPr lang="pl-PL" sz="1600" dirty="0" smtClean="0"/>
              <a:t>gnieźnieńskiego </a:t>
            </a:r>
            <a:r>
              <a:rPr lang="pl-PL" sz="1600" dirty="0"/>
              <a:t>Jakuba. </a:t>
            </a:r>
            <a:r>
              <a:rPr lang="pl-PL" sz="1600" dirty="0"/>
              <a:t>Ze względu na zapis wielu słów polskich zwany też "Złotą bullą języka polskiego". Zawiera spis ziemskich dóbr kościelnych, należących do gnieźnieńskiego arcybiskupstwa</a:t>
            </a:r>
            <a:r>
              <a:rPr lang="pl-PL" dirty="0"/>
              <a:t>. </a:t>
            </a:r>
            <a:endParaRPr lang="pl-PL" b="1" dirty="0" smtClean="0"/>
          </a:p>
          <a:p>
            <a:r>
              <a:rPr lang="pl-PL" sz="1600" b="1" dirty="0"/>
              <a:t>XIII wiek - Księga Henrykowska </a:t>
            </a:r>
            <a:endParaRPr lang="pl-PL" sz="1600" b="1" dirty="0" smtClean="0"/>
          </a:p>
          <a:p>
            <a:pPr marL="0" indent="0">
              <a:buNone/>
            </a:pPr>
            <a:r>
              <a:rPr lang="pl-PL" sz="1600" dirty="0" smtClean="0"/>
              <a:t>Pochodzi z 1270 roku i opisuje dzieje klasztoru cystersów w Henrykowie koło Wrocławia. Zawiera pierwszy zachowany zapis całego zdania w języku polskim: Day </a:t>
            </a:r>
            <a:r>
              <a:rPr lang="pl-PL" sz="1600" dirty="0" err="1" smtClean="0"/>
              <a:t>ut</a:t>
            </a:r>
            <a:r>
              <a:rPr lang="pl-PL" sz="1600" dirty="0" smtClean="0"/>
              <a:t> </a:t>
            </a:r>
            <a:r>
              <a:rPr lang="pl-PL" sz="1600" dirty="0" err="1" smtClean="0"/>
              <a:t>ia</a:t>
            </a:r>
            <a:r>
              <a:rPr lang="pl-PL" sz="1600" dirty="0" smtClean="0"/>
              <a:t> </a:t>
            </a:r>
            <a:r>
              <a:rPr lang="pl-PL" sz="1600" dirty="0" err="1" smtClean="0"/>
              <a:t>pobrusa</a:t>
            </a:r>
            <a:r>
              <a:rPr lang="pl-PL" sz="1600" dirty="0" smtClean="0"/>
              <a:t> a </a:t>
            </a:r>
            <a:r>
              <a:rPr lang="pl-PL" sz="1600" dirty="0" err="1" smtClean="0"/>
              <a:t>ti</a:t>
            </a:r>
            <a:r>
              <a:rPr lang="pl-PL" sz="1600" dirty="0" smtClean="0"/>
              <a:t> </a:t>
            </a:r>
            <a:r>
              <a:rPr lang="pl-PL" sz="1600" dirty="0" err="1" smtClean="0"/>
              <a:t>poziwai</a:t>
            </a:r>
            <a:r>
              <a:rPr lang="pl-PL" sz="1600" dirty="0" smtClean="0"/>
              <a:t> (= Daj </a:t>
            </a:r>
            <a:r>
              <a:rPr lang="pl-PL" sz="1600" dirty="0" err="1" smtClean="0"/>
              <a:t>ać</a:t>
            </a:r>
            <a:r>
              <a:rPr lang="pl-PL" sz="1600" dirty="0" smtClean="0"/>
              <a:t>, ja </a:t>
            </a:r>
            <a:r>
              <a:rPr lang="pl-PL" sz="1600" dirty="0" err="1" smtClean="0"/>
              <a:t>pobruszę</a:t>
            </a:r>
            <a:r>
              <a:rPr lang="pl-PL" sz="1600" dirty="0" smtClean="0"/>
              <a:t>, a ty </a:t>
            </a:r>
            <a:r>
              <a:rPr lang="pl-PL" sz="1600" dirty="0" err="1" smtClean="0"/>
              <a:t>poczywaj</a:t>
            </a:r>
            <a:r>
              <a:rPr lang="pl-PL" sz="1600" dirty="0" smtClean="0"/>
              <a:t>), które wypowiedział śląski młynarz Boguchwał do swojej żony, mielącej na żarnach.</a:t>
            </a:r>
          </a:p>
          <a:p>
            <a:r>
              <a:rPr lang="pl-PL" sz="1600" b="1" dirty="0" smtClean="0"/>
              <a:t>XV wiek – Bogurodzica</a:t>
            </a:r>
          </a:p>
          <a:p>
            <a:pPr marL="0" indent="0">
              <a:buNone/>
            </a:pPr>
            <a:r>
              <a:rPr lang="pl-PL" sz="1600" dirty="0"/>
              <a:t>Jednym z najstarszych utworów napisanym w języku polskim </a:t>
            </a:r>
            <a:r>
              <a:rPr lang="pl-PL" sz="1600" dirty="0" smtClean="0"/>
              <a:t>jest „Bogurodzica” - pieśń </a:t>
            </a:r>
            <a:r>
              <a:rPr lang="pl-PL" sz="1600" dirty="0"/>
              <a:t>maryjna powstała w XIII wieku, zapisana na początku wieku XV</a:t>
            </a:r>
            <a:r>
              <a:rPr lang="pl-PL" sz="1600" dirty="0"/>
              <a:t>. Pełniła ona role nieoficjalnego hymnu państwowego, śpiewana była przez rycerstwo polskie m.in. podczas bitwy pod Grunwaldem.</a:t>
            </a:r>
            <a:r>
              <a:rPr lang="pl-PL" dirty="0"/>
              <a:t> </a:t>
            </a:r>
            <a:endParaRPr lang="pl-PL" sz="1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1" y="2852936"/>
            <a:ext cx="3351927" cy="3522464"/>
          </a:xfrm>
        </p:spPr>
        <p:txBody>
          <a:bodyPr>
            <a:normAutofit fontScale="92500"/>
          </a:bodyPr>
          <a:lstStyle/>
          <a:p>
            <a:r>
              <a:rPr lang="pl-PL" dirty="0"/>
              <a:t>Język polski długo pozostawał tylko "mówiony". Przez całe wieki nie mieliśmy własnego alfabetu, który oddawałby brzmienie naszych słów. Pierwsze zapisane polskie wyrazy znamy z tekstów łacińskich</a:t>
            </a:r>
            <a:r>
              <a:rPr lang="pl-PL" dirty="0" smtClean="0"/>
              <a:t>.</a:t>
            </a:r>
          </a:p>
          <a:p>
            <a:r>
              <a:rPr lang="pl-PL" dirty="0"/>
              <a:t>Historia rodzimego "słowa pisanego" datuje się od momentu przyjęcia chrztu przez Polskę w 966 r. Wówczas zostaliśmy przyjęci do grona cywilizowanych (nie-pogańskich) krajów europejskich. 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08" y="482600"/>
            <a:ext cx="316835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721" y="482600"/>
            <a:ext cx="3351927" cy="1722264"/>
          </a:xfrm>
        </p:spPr>
        <p:txBody>
          <a:bodyPr/>
          <a:lstStyle/>
          <a:p>
            <a:r>
              <a:rPr lang="pl-PL" dirty="0" smtClean="0"/>
              <a:t>ROZWÓJ LITERATURY POLSKIEJ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3756" y="561975"/>
            <a:ext cx="3895725" cy="573405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721" y="2852936"/>
            <a:ext cx="3351927" cy="352246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Wielkie znaczenie dla rozwoju literatury pisanej w języku polskim miała literacka </a:t>
            </a:r>
            <a:r>
              <a:rPr lang="pl-PL" dirty="0" smtClean="0"/>
              <a:t>działalność Mikołaja Reja</a:t>
            </a:r>
          </a:p>
          <a:p>
            <a:endParaRPr lang="pl-PL" dirty="0"/>
          </a:p>
          <a:p>
            <a:r>
              <a:rPr lang="pl-PL" dirty="0"/>
              <a:t>	</a:t>
            </a:r>
          </a:p>
          <a:p>
            <a:endParaRPr lang="pl-PL" dirty="0"/>
          </a:p>
          <a:p>
            <a:r>
              <a:rPr lang="pl-PL" sz="2400" dirty="0"/>
              <a:t>„A niechaj </a:t>
            </a:r>
            <a:r>
              <a:rPr lang="pl-PL" sz="2400" dirty="0" err="1"/>
              <a:t>narodowie</a:t>
            </a:r>
            <a:r>
              <a:rPr lang="pl-PL" sz="2400" dirty="0"/>
              <a:t> wżdy postronni znają, iż Polacy nie gęsi, iż swój język mają”</a:t>
            </a:r>
          </a:p>
        </p:txBody>
      </p:sp>
    </p:spTree>
    <p:extLst>
      <p:ext uri="{BB962C8B-B14F-4D97-AF65-F5344CB8AC3E}">
        <p14:creationId xmlns:p14="http://schemas.microsoft.com/office/powerpoint/2010/main" val="42051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TWÓRCY POLSKIEJ LITERATURY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To tylko niektórzy..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455" y="4321981"/>
            <a:ext cx="1352550" cy="22098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12" y="402487"/>
            <a:ext cx="1409700" cy="20193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9777" y="402487"/>
            <a:ext cx="1447800" cy="191452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528" y="2671111"/>
            <a:ext cx="994708" cy="226974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034" y="240562"/>
            <a:ext cx="1076325" cy="2181225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566" y="2407264"/>
            <a:ext cx="1333500" cy="236220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9146" y="4940854"/>
            <a:ext cx="669200" cy="159092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0851" y="2996952"/>
            <a:ext cx="996161" cy="2250473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6835" y="2556797"/>
            <a:ext cx="1323170" cy="155218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7665" y="240563"/>
            <a:ext cx="1329720" cy="1892294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4152" y="5085184"/>
            <a:ext cx="1573631" cy="1688774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30916" y="4940854"/>
            <a:ext cx="1275788" cy="18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Między </a:t>
            </a:r>
            <a:r>
              <a:rPr lang="pl-PL" dirty="0"/>
              <a:t>N</a:t>
            </a:r>
            <a:r>
              <a:rPr lang="pl-PL" dirty="0" smtClean="0"/>
              <a:t>arodowy </a:t>
            </a:r>
            <a:r>
              <a:rPr lang="pl-PL" dirty="0"/>
              <a:t>D</a:t>
            </a:r>
            <a:r>
              <a:rPr lang="pl-PL" dirty="0" smtClean="0"/>
              <a:t>zień Języka Ojczystego 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r>
              <a:rPr lang="pl-PL" dirty="0"/>
              <a:t>Międzynarodowy Dzień Języka Ojczystego – coroczne święto obchodzone 21 lutego, które zostało ustanowione przez UNESCO 17 listopada 1999 roku. </a:t>
            </a:r>
            <a:endParaRPr lang="pl-PL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166" b="8166"/>
          <a:stretch>
            <a:fillRect/>
          </a:stretch>
        </p:blipFill>
        <p:spPr>
          <a:xfrm rot="795720">
            <a:off x="1435815" y="1718111"/>
            <a:ext cx="4215681" cy="25645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3569">
            <a:off x="5955203" y="482047"/>
            <a:ext cx="4197650" cy="25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iążki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0_TF02787940_TF02787940.potx" id="{B6E357C4-DB95-40C7-BE9A-37DCB9F0770D}" vid="{E31C73C8-DFA2-4E3C-8BB3-9F62481C1ADB}"/>
    </a:ext>
  </a:extLst>
</a:theme>
</file>

<file path=ppt/theme/theme2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4873beb7-5857-4685-be1f-d57550cc96c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Niebieska prezentacja Sterta książek (panoramiczna)</Template>
  <TotalTime>0</TotalTime>
  <Words>262</Words>
  <Application>Microsoft Office PowerPoint</Application>
  <PresentationFormat>Niestandardowy</PresentationFormat>
  <Paragraphs>45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Książki 16:9</vt:lpstr>
      <vt:lpstr>Język polski i bogactwo kulturowe </vt:lpstr>
      <vt:lpstr>Polska</vt:lpstr>
      <vt:lpstr>Polska – mój kraj</vt:lpstr>
      <vt:lpstr>Język Polski</vt:lpstr>
      <vt:lpstr>Czym jest kultura?</vt:lpstr>
      <vt:lpstr>Najstarsze zapisane słowa w języku polskim</vt:lpstr>
      <vt:lpstr>ROZWÓJ LITERATURY POLSKIEJ</vt:lpstr>
      <vt:lpstr>TWÓRCY POLSKIEJ LITERATURY</vt:lpstr>
      <vt:lpstr>Między Narodowy Dzień Języka Ojczystego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2021-02-28T13:25:45Z</dcterms:created>
  <dcterms:modified xsi:type="dcterms:W3CDTF">2021-02-28T19:56:35Z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