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79295-4268-4B10-9490-DE09C948BD26}" v="1023" dt="2021-02-28T17:44:2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F0F84-7D90-4348-B247-74EC82CD383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1249B6-EBD2-48E2-B7C4-B0A52666F964}">
      <dgm:prSet/>
      <dgm:spPr/>
      <dgm:t>
        <a:bodyPr/>
        <a:lstStyle/>
        <a:p>
          <a:r>
            <a:rPr lang="en-US"/>
            <a:t>Historycy języka polskiego wyróżniają  okresy rozwoju polszczyzny:</a:t>
          </a:r>
        </a:p>
      </dgm:t>
    </dgm:pt>
    <dgm:pt modelId="{58724CD0-AEE4-4A6B-88EF-B6A78F7CD25F}" type="parTrans" cxnId="{285AEAB7-B7E9-4CA3-B395-27612B7EB8C9}">
      <dgm:prSet/>
      <dgm:spPr/>
      <dgm:t>
        <a:bodyPr/>
        <a:lstStyle/>
        <a:p>
          <a:endParaRPr lang="en-US"/>
        </a:p>
      </dgm:t>
    </dgm:pt>
    <dgm:pt modelId="{2596D6BE-4AA2-48CF-98F9-6BF76BFB18B0}" type="sibTrans" cxnId="{285AEAB7-B7E9-4CA3-B395-27612B7EB8C9}">
      <dgm:prSet/>
      <dgm:spPr/>
      <dgm:t>
        <a:bodyPr/>
        <a:lstStyle/>
        <a:p>
          <a:endParaRPr lang="en-US"/>
        </a:p>
      </dgm:t>
    </dgm:pt>
    <dgm:pt modelId="{37688EC1-7B63-4466-91E0-7F917E9CD5E2}">
      <dgm:prSet/>
      <dgm:spPr/>
      <dgm:t>
        <a:bodyPr/>
        <a:lstStyle/>
        <a:p>
          <a:r>
            <a:rPr lang="en-US" b="1"/>
            <a:t>przedpiśmienny</a:t>
          </a:r>
          <a:r>
            <a:rPr lang="en-US"/>
            <a:t> – od X w. do połowy XII w.</a:t>
          </a:r>
        </a:p>
      </dgm:t>
    </dgm:pt>
    <dgm:pt modelId="{D551A0B0-4AFA-4E92-9ADB-DDF00A107795}" type="parTrans" cxnId="{D8EDC753-6FEB-4F50-8254-767E42672270}">
      <dgm:prSet/>
      <dgm:spPr/>
      <dgm:t>
        <a:bodyPr/>
        <a:lstStyle/>
        <a:p>
          <a:endParaRPr lang="en-US"/>
        </a:p>
      </dgm:t>
    </dgm:pt>
    <dgm:pt modelId="{C138A068-4D07-4AEA-8E7F-E565E87691D8}" type="sibTrans" cxnId="{D8EDC753-6FEB-4F50-8254-767E42672270}">
      <dgm:prSet/>
      <dgm:spPr/>
      <dgm:t>
        <a:bodyPr/>
        <a:lstStyle/>
        <a:p>
          <a:endParaRPr lang="en-US"/>
        </a:p>
      </dgm:t>
    </dgm:pt>
    <dgm:pt modelId="{65963582-2C4F-4CBE-8715-C9A7FA175D45}">
      <dgm:prSet/>
      <dgm:spPr/>
      <dgm:t>
        <a:bodyPr/>
        <a:lstStyle/>
        <a:p>
          <a:r>
            <a:rPr lang="en-US" b="1"/>
            <a:t>staropolski</a:t>
          </a:r>
          <a:r>
            <a:rPr lang="en-US"/>
            <a:t> – od X w. lub połowy XII w. do przełomu XV i XVI w.</a:t>
          </a:r>
        </a:p>
      </dgm:t>
    </dgm:pt>
    <dgm:pt modelId="{594F7FDB-DFD1-4B06-8885-67A466840781}" type="parTrans" cxnId="{7E721587-7754-44A0-A7C0-41E8B5CAF1BC}">
      <dgm:prSet/>
      <dgm:spPr/>
      <dgm:t>
        <a:bodyPr/>
        <a:lstStyle/>
        <a:p>
          <a:endParaRPr lang="en-US"/>
        </a:p>
      </dgm:t>
    </dgm:pt>
    <dgm:pt modelId="{790A2FE8-B4A3-4674-A6FA-E4EE5AFA4F17}" type="sibTrans" cxnId="{7E721587-7754-44A0-A7C0-41E8B5CAF1BC}">
      <dgm:prSet/>
      <dgm:spPr/>
      <dgm:t>
        <a:bodyPr/>
        <a:lstStyle/>
        <a:p>
          <a:endParaRPr lang="en-US"/>
        </a:p>
      </dgm:t>
    </dgm:pt>
    <dgm:pt modelId="{90CE23DD-0A17-47E4-BA28-059994D47967}">
      <dgm:prSet/>
      <dgm:spPr/>
      <dgm:t>
        <a:bodyPr/>
        <a:lstStyle/>
        <a:p>
          <a:r>
            <a:rPr lang="en-US" b="1"/>
            <a:t>średniopolski</a:t>
          </a:r>
          <a:r>
            <a:rPr lang="en-US"/>
            <a:t> – od XVI w. do końca XVIII w.</a:t>
          </a:r>
        </a:p>
      </dgm:t>
    </dgm:pt>
    <dgm:pt modelId="{AAF38882-F82B-4B3C-9728-F10A9DA8811A}" type="parTrans" cxnId="{0863F309-B7DA-4B30-B9FE-657FA66EB79D}">
      <dgm:prSet/>
      <dgm:spPr/>
      <dgm:t>
        <a:bodyPr/>
        <a:lstStyle/>
        <a:p>
          <a:endParaRPr lang="en-US"/>
        </a:p>
      </dgm:t>
    </dgm:pt>
    <dgm:pt modelId="{AEE32185-6D2B-4631-A924-AA5DF1457895}" type="sibTrans" cxnId="{0863F309-B7DA-4B30-B9FE-657FA66EB79D}">
      <dgm:prSet/>
      <dgm:spPr/>
      <dgm:t>
        <a:bodyPr/>
        <a:lstStyle/>
        <a:p>
          <a:endParaRPr lang="en-US"/>
        </a:p>
      </dgm:t>
    </dgm:pt>
    <dgm:pt modelId="{8B097766-0139-499D-B251-A56B7D315399}">
      <dgm:prSet/>
      <dgm:spPr/>
      <dgm:t>
        <a:bodyPr/>
        <a:lstStyle/>
        <a:p>
          <a:r>
            <a:rPr lang="en-US" b="1"/>
            <a:t>nowopolski</a:t>
          </a:r>
          <a:r>
            <a:rPr lang="en-US"/>
            <a:t> – od końca XVIII w. do 1939</a:t>
          </a:r>
        </a:p>
      </dgm:t>
    </dgm:pt>
    <dgm:pt modelId="{33BB92D6-C1E0-43E1-864B-D175CE8891C8}" type="parTrans" cxnId="{27BBDB4F-2870-43B7-BB0F-D97B184A4C38}">
      <dgm:prSet/>
      <dgm:spPr/>
      <dgm:t>
        <a:bodyPr/>
        <a:lstStyle/>
        <a:p>
          <a:endParaRPr lang="en-US"/>
        </a:p>
      </dgm:t>
    </dgm:pt>
    <dgm:pt modelId="{9A663EA6-C856-4D4A-98B5-E1DBBD6D2095}" type="sibTrans" cxnId="{27BBDB4F-2870-43B7-BB0F-D97B184A4C38}">
      <dgm:prSet/>
      <dgm:spPr/>
      <dgm:t>
        <a:bodyPr/>
        <a:lstStyle/>
        <a:p>
          <a:endParaRPr lang="en-US"/>
        </a:p>
      </dgm:t>
    </dgm:pt>
    <dgm:pt modelId="{2B926E8B-B7EB-4074-A23D-F9E714E0F4FB}">
      <dgm:prSet/>
      <dgm:spPr/>
      <dgm:t>
        <a:bodyPr/>
        <a:lstStyle/>
        <a:p>
          <a:r>
            <a:rPr lang="en-US" b="1"/>
            <a:t>współczesny </a:t>
          </a:r>
          <a:r>
            <a:rPr lang="en-US"/>
            <a:t>– po 1939</a:t>
          </a:r>
        </a:p>
      </dgm:t>
    </dgm:pt>
    <dgm:pt modelId="{6A4226E0-AE99-450C-87ED-61EFF41E5256}" type="parTrans" cxnId="{731E718D-3A61-480D-AB22-863BE93ED516}">
      <dgm:prSet/>
      <dgm:spPr/>
      <dgm:t>
        <a:bodyPr/>
        <a:lstStyle/>
        <a:p>
          <a:endParaRPr lang="en-US"/>
        </a:p>
      </dgm:t>
    </dgm:pt>
    <dgm:pt modelId="{2F60B152-9CEE-4E52-9053-B66ACFDBC18F}" type="sibTrans" cxnId="{731E718D-3A61-480D-AB22-863BE93ED516}">
      <dgm:prSet/>
      <dgm:spPr/>
      <dgm:t>
        <a:bodyPr/>
        <a:lstStyle/>
        <a:p>
          <a:endParaRPr lang="en-US"/>
        </a:p>
      </dgm:t>
    </dgm:pt>
    <dgm:pt modelId="{95DB1904-E55E-44CA-9EA3-43210733C323}" type="pres">
      <dgm:prSet presAssocID="{4D5F0F84-7D90-4348-B247-74EC82CD383B}" presName="Name0" presStyleCnt="0">
        <dgm:presLayoutVars>
          <dgm:dir/>
          <dgm:resizeHandles val="exact"/>
        </dgm:presLayoutVars>
      </dgm:prSet>
      <dgm:spPr/>
    </dgm:pt>
    <dgm:pt modelId="{0CD3CCA3-9C1E-4AD6-8052-C98FF23840D4}" type="pres">
      <dgm:prSet presAssocID="{471249B6-EBD2-48E2-B7C4-B0A52666F964}" presName="node" presStyleLbl="node1" presStyleIdx="0" presStyleCnt="6">
        <dgm:presLayoutVars>
          <dgm:bulletEnabled val="1"/>
        </dgm:presLayoutVars>
      </dgm:prSet>
      <dgm:spPr/>
    </dgm:pt>
    <dgm:pt modelId="{E72C3D97-AD0C-4DF1-9493-CEA991E37B1E}" type="pres">
      <dgm:prSet presAssocID="{2596D6BE-4AA2-48CF-98F9-6BF76BFB18B0}" presName="sibTrans" presStyleLbl="sibTrans1D1" presStyleIdx="0" presStyleCnt="5"/>
      <dgm:spPr/>
    </dgm:pt>
    <dgm:pt modelId="{492C58DD-D950-4196-96C7-D59F0AE57401}" type="pres">
      <dgm:prSet presAssocID="{2596D6BE-4AA2-48CF-98F9-6BF76BFB18B0}" presName="connectorText" presStyleLbl="sibTrans1D1" presStyleIdx="0" presStyleCnt="5"/>
      <dgm:spPr/>
    </dgm:pt>
    <dgm:pt modelId="{BE476817-DBFD-4574-9E5B-5EB97FB58B76}" type="pres">
      <dgm:prSet presAssocID="{37688EC1-7B63-4466-91E0-7F917E9CD5E2}" presName="node" presStyleLbl="node1" presStyleIdx="1" presStyleCnt="6">
        <dgm:presLayoutVars>
          <dgm:bulletEnabled val="1"/>
        </dgm:presLayoutVars>
      </dgm:prSet>
      <dgm:spPr/>
    </dgm:pt>
    <dgm:pt modelId="{70730373-A204-4764-B99D-19240B8D765E}" type="pres">
      <dgm:prSet presAssocID="{C138A068-4D07-4AEA-8E7F-E565E87691D8}" presName="sibTrans" presStyleLbl="sibTrans1D1" presStyleIdx="1" presStyleCnt="5"/>
      <dgm:spPr/>
    </dgm:pt>
    <dgm:pt modelId="{20896A10-85B4-4B77-94F7-1199BCD76778}" type="pres">
      <dgm:prSet presAssocID="{C138A068-4D07-4AEA-8E7F-E565E87691D8}" presName="connectorText" presStyleLbl="sibTrans1D1" presStyleIdx="1" presStyleCnt="5"/>
      <dgm:spPr/>
    </dgm:pt>
    <dgm:pt modelId="{6092E9C4-1F57-4D83-9645-94C6EF782D65}" type="pres">
      <dgm:prSet presAssocID="{65963582-2C4F-4CBE-8715-C9A7FA175D45}" presName="node" presStyleLbl="node1" presStyleIdx="2" presStyleCnt="6">
        <dgm:presLayoutVars>
          <dgm:bulletEnabled val="1"/>
        </dgm:presLayoutVars>
      </dgm:prSet>
      <dgm:spPr/>
    </dgm:pt>
    <dgm:pt modelId="{9C26D94A-202D-4B11-B4B2-628D269CF5D4}" type="pres">
      <dgm:prSet presAssocID="{790A2FE8-B4A3-4674-A6FA-E4EE5AFA4F17}" presName="sibTrans" presStyleLbl="sibTrans1D1" presStyleIdx="2" presStyleCnt="5"/>
      <dgm:spPr/>
    </dgm:pt>
    <dgm:pt modelId="{EF82E186-A62C-42BA-B2BA-3AB1D27FEEAD}" type="pres">
      <dgm:prSet presAssocID="{790A2FE8-B4A3-4674-A6FA-E4EE5AFA4F17}" presName="connectorText" presStyleLbl="sibTrans1D1" presStyleIdx="2" presStyleCnt="5"/>
      <dgm:spPr/>
    </dgm:pt>
    <dgm:pt modelId="{D4EAF711-A058-4124-99E7-36CAC07B2373}" type="pres">
      <dgm:prSet presAssocID="{90CE23DD-0A17-47E4-BA28-059994D47967}" presName="node" presStyleLbl="node1" presStyleIdx="3" presStyleCnt="6">
        <dgm:presLayoutVars>
          <dgm:bulletEnabled val="1"/>
        </dgm:presLayoutVars>
      </dgm:prSet>
      <dgm:spPr/>
    </dgm:pt>
    <dgm:pt modelId="{C3F89FAE-AABA-46FC-839A-1D8702165A53}" type="pres">
      <dgm:prSet presAssocID="{AEE32185-6D2B-4631-A924-AA5DF1457895}" presName="sibTrans" presStyleLbl="sibTrans1D1" presStyleIdx="3" presStyleCnt="5"/>
      <dgm:spPr/>
    </dgm:pt>
    <dgm:pt modelId="{902A832C-CC35-4656-B9A6-ECA1461114F8}" type="pres">
      <dgm:prSet presAssocID="{AEE32185-6D2B-4631-A924-AA5DF1457895}" presName="connectorText" presStyleLbl="sibTrans1D1" presStyleIdx="3" presStyleCnt="5"/>
      <dgm:spPr/>
    </dgm:pt>
    <dgm:pt modelId="{507A5869-8B59-4629-B5AF-3D32D61FE810}" type="pres">
      <dgm:prSet presAssocID="{8B097766-0139-499D-B251-A56B7D315399}" presName="node" presStyleLbl="node1" presStyleIdx="4" presStyleCnt="6">
        <dgm:presLayoutVars>
          <dgm:bulletEnabled val="1"/>
        </dgm:presLayoutVars>
      </dgm:prSet>
      <dgm:spPr/>
    </dgm:pt>
    <dgm:pt modelId="{55F446D5-2A69-4EA2-B9B8-C391AE832E67}" type="pres">
      <dgm:prSet presAssocID="{9A663EA6-C856-4D4A-98B5-E1DBBD6D2095}" presName="sibTrans" presStyleLbl="sibTrans1D1" presStyleIdx="4" presStyleCnt="5"/>
      <dgm:spPr/>
    </dgm:pt>
    <dgm:pt modelId="{877B35E9-1E57-44FA-BBBB-BC9ADFE851E6}" type="pres">
      <dgm:prSet presAssocID="{9A663EA6-C856-4D4A-98B5-E1DBBD6D2095}" presName="connectorText" presStyleLbl="sibTrans1D1" presStyleIdx="4" presStyleCnt="5"/>
      <dgm:spPr/>
    </dgm:pt>
    <dgm:pt modelId="{C9AE8D0E-ECEC-4307-915F-0C6B724220E2}" type="pres">
      <dgm:prSet presAssocID="{2B926E8B-B7EB-4074-A23D-F9E714E0F4FB}" presName="node" presStyleLbl="node1" presStyleIdx="5" presStyleCnt="6">
        <dgm:presLayoutVars>
          <dgm:bulletEnabled val="1"/>
        </dgm:presLayoutVars>
      </dgm:prSet>
      <dgm:spPr/>
    </dgm:pt>
  </dgm:ptLst>
  <dgm:cxnLst>
    <dgm:cxn modelId="{258ABD03-AC57-469C-8A65-4DAC3D9154EB}" type="presOf" srcId="{790A2FE8-B4A3-4674-A6FA-E4EE5AFA4F17}" destId="{EF82E186-A62C-42BA-B2BA-3AB1D27FEEAD}" srcOrd="1" destOrd="0" presId="urn:microsoft.com/office/officeart/2016/7/layout/RepeatingBendingProcessNew"/>
    <dgm:cxn modelId="{EFEFE505-A249-4E3C-BC55-E520E344DE83}" type="presOf" srcId="{9A663EA6-C856-4D4A-98B5-E1DBBD6D2095}" destId="{877B35E9-1E57-44FA-BBBB-BC9ADFE851E6}" srcOrd="1" destOrd="0" presId="urn:microsoft.com/office/officeart/2016/7/layout/RepeatingBendingProcessNew"/>
    <dgm:cxn modelId="{0863F309-B7DA-4B30-B9FE-657FA66EB79D}" srcId="{4D5F0F84-7D90-4348-B247-74EC82CD383B}" destId="{90CE23DD-0A17-47E4-BA28-059994D47967}" srcOrd="3" destOrd="0" parTransId="{AAF38882-F82B-4B3C-9728-F10A9DA8811A}" sibTransId="{AEE32185-6D2B-4631-A924-AA5DF1457895}"/>
    <dgm:cxn modelId="{26417B0C-4F34-4B1D-B8A8-D555F8AB1CC9}" type="presOf" srcId="{37688EC1-7B63-4466-91E0-7F917E9CD5E2}" destId="{BE476817-DBFD-4574-9E5B-5EB97FB58B76}" srcOrd="0" destOrd="0" presId="urn:microsoft.com/office/officeart/2016/7/layout/RepeatingBendingProcessNew"/>
    <dgm:cxn modelId="{5B7EF428-440F-48BE-A08F-DF3ACDD4E9BA}" type="presOf" srcId="{AEE32185-6D2B-4631-A924-AA5DF1457895}" destId="{C3F89FAE-AABA-46FC-839A-1D8702165A53}" srcOrd="0" destOrd="0" presId="urn:microsoft.com/office/officeart/2016/7/layout/RepeatingBendingProcessNew"/>
    <dgm:cxn modelId="{84312C5D-4903-49D4-8458-B0757A362ECA}" type="presOf" srcId="{8B097766-0139-499D-B251-A56B7D315399}" destId="{507A5869-8B59-4629-B5AF-3D32D61FE810}" srcOrd="0" destOrd="0" presId="urn:microsoft.com/office/officeart/2016/7/layout/RepeatingBendingProcessNew"/>
    <dgm:cxn modelId="{3092D061-B272-4827-B08F-1631D181A402}" type="presOf" srcId="{9A663EA6-C856-4D4A-98B5-E1DBBD6D2095}" destId="{55F446D5-2A69-4EA2-B9B8-C391AE832E67}" srcOrd="0" destOrd="0" presId="urn:microsoft.com/office/officeart/2016/7/layout/RepeatingBendingProcessNew"/>
    <dgm:cxn modelId="{E7853E48-12C5-4A4D-ACF9-333ECABFB90A}" type="presOf" srcId="{2596D6BE-4AA2-48CF-98F9-6BF76BFB18B0}" destId="{E72C3D97-AD0C-4DF1-9493-CEA991E37B1E}" srcOrd="0" destOrd="0" presId="urn:microsoft.com/office/officeart/2016/7/layout/RepeatingBendingProcessNew"/>
    <dgm:cxn modelId="{72439668-8DA0-4B6E-A5CE-32E3A262D672}" type="presOf" srcId="{AEE32185-6D2B-4631-A924-AA5DF1457895}" destId="{902A832C-CC35-4656-B9A6-ECA1461114F8}" srcOrd="1" destOrd="0" presId="urn:microsoft.com/office/officeart/2016/7/layout/RepeatingBendingProcessNew"/>
    <dgm:cxn modelId="{4426DF6C-C08D-4C34-88F9-8A03BFED3EDB}" type="presOf" srcId="{4D5F0F84-7D90-4348-B247-74EC82CD383B}" destId="{95DB1904-E55E-44CA-9EA3-43210733C323}" srcOrd="0" destOrd="0" presId="urn:microsoft.com/office/officeart/2016/7/layout/RepeatingBendingProcessNew"/>
    <dgm:cxn modelId="{27BBDB4F-2870-43B7-BB0F-D97B184A4C38}" srcId="{4D5F0F84-7D90-4348-B247-74EC82CD383B}" destId="{8B097766-0139-499D-B251-A56B7D315399}" srcOrd="4" destOrd="0" parTransId="{33BB92D6-C1E0-43E1-864B-D175CE8891C8}" sibTransId="{9A663EA6-C856-4D4A-98B5-E1DBBD6D2095}"/>
    <dgm:cxn modelId="{3D8AAB51-A530-441C-9E4B-6801FFF7ABA0}" type="presOf" srcId="{790A2FE8-B4A3-4674-A6FA-E4EE5AFA4F17}" destId="{9C26D94A-202D-4B11-B4B2-628D269CF5D4}" srcOrd="0" destOrd="0" presId="urn:microsoft.com/office/officeart/2016/7/layout/RepeatingBendingProcessNew"/>
    <dgm:cxn modelId="{D8EDC753-6FEB-4F50-8254-767E42672270}" srcId="{4D5F0F84-7D90-4348-B247-74EC82CD383B}" destId="{37688EC1-7B63-4466-91E0-7F917E9CD5E2}" srcOrd="1" destOrd="0" parTransId="{D551A0B0-4AFA-4E92-9ADB-DDF00A107795}" sibTransId="{C138A068-4D07-4AEA-8E7F-E565E87691D8}"/>
    <dgm:cxn modelId="{EC500A77-0844-4A7C-B8AC-7C379AD25B48}" type="presOf" srcId="{65963582-2C4F-4CBE-8715-C9A7FA175D45}" destId="{6092E9C4-1F57-4D83-9645-94C6EF782D65}" srcOrd="0" destOrd="0" presId="urn:microsoft.com/office/officeart/2016/7/layout/RepeatingBendingProcessNew"/>
    <dgm:cxn modelId="{CE7B967D-44C4-4BAB-AF8F-2FE307C6762F}" type="presOf" srcId="{C138A068-4D07-4AEA-8E7F-E565E87691D8}" destId="{20896A10-85B4-4B77-94F7-1199BCD76778}" srcOrd="1" destOrd="0" presId="urn:microsoft.com/office/officeart/2016/7/layout/RepeatingBendingProcessNew"/>
    <dgm:cxn modelId="{7E721587-7754-44A0-A7C0-41E8B5CAF1BC}" srcId="{4D5F0F84-7D90-4348-B247-74EC82CD383B}" destId="{65963582-2C4F-4CBE-8715-C9A7FA175D45}" srcOrd="2" destOrd="0" parTransId="{594F7FDB-DFD1-4B06-8885-67A466840781}" sibTransId="{790A2FE8-B4A3-4674-A6FA-E4EE5AFA4F17}"/>
    <dgm:cxn modelId="{6F7C4087-634A-47C3-B258-87E7E7126133}" type="presOf" srcId="{2B926E8B-B7EB-4074-A23D-F9E714E0F4FB}" destId="{C9AE8D0E-ECEC-4307-915F-0C6B724220E2}" srcOrd="0" destOrd="0" presId="urn:microsoft.com/office/officeart/2016/7/layout/RepeatingBendingProcessNew"/>
    <dgm:cxn modelId="{731E718D-3A61-480D-AB22-863BE93ED516}" srcId="{4D5F0F84-7D90-4348-B247-74EC82CD383B}" destId="{2B926E8B-B7EB-4074-A23D-F9E714E0F4FB}" srcOrd="5" destOrd="0" parTransId="{6A4226E0-AE99-450C-87ED-61EFF41E5256}" sibTransId="{2F60B152-9CEE-4E52-9053-B66ACFDBC18F}"/>
    <dgm:cxn modelId="{55B3258E-5017-40C2-A28F-7E528047ED6B}" type="presOf" srcId="{471249B6-EBD2-48E2-B7C4-B0A52666F964}" destId="{0CD3CCA3-9C1E-4AD6-8052-C98FF23840D4}" srcOrd="0" destOrd="0" presId="urn:microsoft.com/office/officeart/2016/7/layout/RepeatingBendingProcessNew"/>
    <dgm:cxn modelId="{9620A4A8-5207-419B-BDB0-751F17AD2CC4}" type="presOf" srcId="{C138A068-4D07-4AEA-8E7F-E565E87691D8}" destId="{70730373-A204-4764-B99D-19240B8D765E}" srcOrd="0" destOrd="0" presId="urn:microsoft.com/office/officeart/2016/7/layout/RepeatingBendingProcessNew"/>
    <dgm:cxn modelId="{285AEAB7-B7E9-4CA3-B395-27612B7EB8C9}" srcId="{4D5F0F84-7D90-4348-B247-74EC82CD383B}" destId="{471249B6-EBD2-48E2-B7C4-B0A52666F964}" srcOrd="0" destOrd="0" parTransId="{58724CD0-AEE4-4A6B-88EF-B6A78F7CD25F}" sibTransId="{2596D6BE-4AA2-48CF-98F9-6BF76BFB18B0}"/>
    <dgm:cxn modelId="{6B7949E6-C0DB-477A-BAB2-3D71465279D3}" type="presOf" srcId="{2596D6BE-4AA2-48CF-98F9-6BF76BFB18B0}" destId="{492C58DD-D950-4196-96C7-D59F0AE57401}" srcOrd="1" destOrd="0" presId="urn:microsoft.com/office/officeart/2016/7/layout/RepeatingBendingProcessNew"/>
    <dgm:cxn modelId="{AE43A2EB-291A-495E-B843-9D59A875F150}" type="presOf" srcId="{90CE23DD-0A17-47E4-BA28-059994D47967}" destId="{D4EAF711-A058-4124-99E7-36CAC07B2373}" srcOrd="0" destOrd="0" presId="urn:microsoft.com/office/officeart/2016/7/layout/RepeatingBendingProcessNew"/>
    <dgm:cxn modelId="{16E05FD9-0D6E-41C1-8357-6C0EF5E9D593}" type="presParOf" srcId="{95DB1904-E55E-44CA-9EA3-43210733C323}" destId="{0CD3CCA3-9C1E-4AD6-8052-C98FF23840D4}" srcOrd="0" destOrd="0" presId="urn:microsoft.com/office/officeart/2016/7/layout/RepeatingBendingProcessNew"/>
    <dgm:cxn modelId="{C04EC998-08AF-4393-A21B-4E7B7C81B917}" type="presParOf" srcId="{95DB1904-E55E-44CA-9EA3-43210733C323}" destId="{E72C3D97-AD0C-4DF1-9493-CEA991E37B1E}" srcOrd="1" destOrd="0" presId="urn:microsoft.com/office/officeart/2016/7/layout/RepeatingBendingProcessNew"/>
    <dgm:cxn modelId="{AFEE16C6-6C50-40BE-ADB9-DAA8928FB8B5}" type="presParOf" srcId="{E72C3D97-AD0C-4DF1-9493-CEA991E37B1E}" destId="{492C58DD-D950-4196-96C7-D59F0AE57401}" srcOrd="0" destOrd="0" presId="urn:microsoft.com/office/officeart/2016/7/layout/RepeatingBendingProcessNew"/>
    <dgm:cxn modelId="{CD7717AD-D15C-4DA4-872A-DE8CD05FE9D4}" type="presParOf" srcId="{95DB1904-E55E-44CA-9EA3-43210733C323}" destId="{BE476817-DBFD-4574-9E5B-5EB97FB58B76}" srcOrd="2" destOrd="0" presId="urn:microsoft.com/office/officeart/2016/7/layout/RepeatingBendingProcessNew"/>
    <dgm:cxn modelId="{09B3C26D-151E-4CEA-ADA8-D4A57AF3A7C2}" type="presParOf" srcId="{95DB1904-E55E-44CA-9EA3-43210733C323}" destId="{70730373-A204-4764-B99D-19240B8D765E}" srcOrd="3" destOrd="0" presId="urn:microsoft.com/office/officeart/2016/7/layout/RepeatingBendingProcessNew"/>
    <dgm:cxn modelId="{874908A3-A78B-48CB-8562-D973A3582C44}" type="presParOf" srcId="{70730373-A204-4764-B99D-19240B8D765E}" destId="{20896A10-85B4-4B77-94F7-1199BCD76778}" srcOrd="0" destOrd="0" presId="urn:microsoft.com/office/officeart/2016/7/layout/RepeatingBendingProcessNew"/>
    <dgm:cxn modelId="{91D2F89E-7AA1-489F-8F85-08460EFF2E02}" type="presParOf" srcId="{95DB1904-E55E-44CA-9EA3-43210733C323}" destId="{6092E9C4-1F57-4D83-9645-94C6EF782D65}" srcOrd="4" destOrd="0" presId="urn:microsoft.com/office/officeart/2016/7/layout/RepeatingBendingProcessNew"/>
    <dgm:cxn modelId="{E6E0E370-4830-4CA7-B175-6E8FE5EDA3D8}" type="presParOf" srcId="{95DB1904-E55E-44CA-9EA3-43210733C323}" destId="{9C26D94A-202D-4B11-B4B2-628D269CF5D4}" srcOrd="5" destOrd="0" presId="urn:microsoft.com/office/officeart/2016/7/layout/RepeatingBendingProcessNew"/>
    <dgm:cxn modelId="{2DFD234A-0098-4967-9513-A2E157B09FB1}" type="presParOf" srcId="{9C26D94A-202D-4B11-B4B2-628D269CF5D4}" destId="{EF82E186-A62C-42BA-B2BA-3AB1D27FEEAD}" srcOrd="0" destOrd="0" presId="urn:microsoft.com/office/officeart/2016/7/layout/RepeatingBendingProcessNew"/>
    <dgm:cxn modelId="{D02FBE1F-BBF9-4001-8000-F69B08E7A613}" type="presParOf" srcId="{95DB1904-E55E-44CA-9EA3-43210733C323}" destId="{D4EAF711-A058-4124-99E7-36CAC07B2373}" srcOrd="6" destOrd="0" presId="urn:microsoft.com/office/officeart/2016/7/layout/RepeatingBendingProcessNew"/>
    <dgm:cxn modelId="{08ECA16E-D739-4B5D-88A4-D6A55478D5A1}" type="presParOf" srcId="{95DB1904-E55E-44CA-9EA3-43210733C323}" destId="{C3F89FAE-AABA-46FC-839A-1D8702165A53}" srcOrd="7" destOrd="0" presId="urn:microsoft.com/office/officeart/2016/7/layout/RepeatingBendingProcessNew"/>
    <dgm:cxn modelId="{239537FE-A76F-42AD-BB75-F5BA96D3F088}" type="presParOf" srcId="{C3F89FAE-AABA-46FC-839A-1D8702165A53}" destId="{902A832C-CC35-4656-B9A6-ECA1461114F8}" srcOrd="0" destOrd="0" presId="urn:microsoft.com/office/officeart/2016/7/layout/RepeatingBendingProcessNew"/>
    <dgm:cxn modelId="{5514E0C5-531D-464A-AB1A-83728B3EE0B8}" type="presParOf" srcId="{95DB1904-E55E-44CA-9EA3-43210733C323}" destId="{507A5869-8B59-4629-B5AF-3D32D61FE810}" srcOrd="8" destOrd="0" presId="urn:microsoft.com/office/officeart/2016/7/layout/RepeatingBendingProcessNew"/>
    <dgm:cxn modelId="{CA9806BF-3716-4F78-99F9-3B07017F28B3}" type="presParOf" srcId="{95DB1904-E55E-44CA-9EA3-43210733C323}" destId="{55F446D5-2A69-4EA2-B9B8-C391AE832E67}" srcOrd="9" destOrd="0" presId="urn:microsoft.com/office/officeart/2016/7/layout/RepeatingBendingProcessNew"/>
    <dgm:cxn modelId="{9C32CCDA-C8F7-48EC-A94E-E4C03CA44D58}" type="presParOf" srcId="{55F446D5-2A69-4EA2-B9B8-C391AE832E67}" destId="{877B35E9-1E57-44FA-BBBB-BC9ADFE851E6}" srcOrd="0" destOrd="0" presId="urn:microsoft.com/office/officeart/2016/7/layout/RepeatingBendingProcessNew"/>
    <dgm:cxn modelId="{20F7BA0D-4A1C-46F1-A5E2-57DA5B61FE93}" type="presParOf" srcId="{95DB1904-E55E-44CA-9EA3-43210733C323}" destId="{C9AE8D0E-ECEC-4307-915F-0C6B724220E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3D97-AD0C-4DF1-9493-CEA991E37B1E}">
      <dsp:nvSpPr>
        <dsp:cNvPr id="0" name=""/>
        <dsp:cNvSpPr/>
      </dsp:nvSpPr>
      <dsp:spPr>
        <a:xfrm>
          <a:off x="2643932" y="764210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6912" y="806895"/>
        <a:ext cx="30345" cy="6069"/>
      </dsp:txXfrm>
    </dsp:sp>
    <dsp:sp modelId="{0CD3CCA3-9C1E-4AD6-8052-C98FF23840D4}">
      <dsp:nvSpPr>
        <dsp:cNvPr id="0" name=""/>
        <dsp:cNvSpPr/>
      </dsp:nvSpPr>
      <dsp:spPr>
        <a:xfrm>
          <a:off x="7009" y="18313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Historycy języka polskiego wyróżniają  okresy rozwoju polszczyzny:</a:t>
          </a:r>
        </a:p>
      </dsp:txBody>
      <dsp:txXfrm>
        <a:off x="7009" y="18313"/>
        <a:ext cx="2638722" cy="1583233"/>
      </dsp:txXfrm>
    </dsp:sp>
    <dsp:sp modelId="{70730373-A204-4764-B99D-19240B8D765E}">
      <dsp:nvSpPr>
        <dsp:cNvPr id="0" name=""/>
        <dsp:cNvSpPr/>
      </dsp:nvSpPr>
      <dsp:spPr>
        <a:xfrm>
          <a:off x="5889561" y="764210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-3167637"/>
              <a:satOff val="-7551"/>
              <a:lumOff val="-34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2541" y="806895"/>
        <a:ext cx="30345" cy="6069"/>
      </dsp:txXfrm>
    </dsp:sp>
    <dsp:sp modelId="{BE476817-DBFD-4574-9E5B-5EB97FB58B76}">
      <dsp:nvSpPr>
        <dsp:cNvPr id="0" name=""/>
        <dsp:cNvSpPr/>
      </dsp:nvSpPr>
      <dsp:spPr>
        <a:xfrm>
          <a:off x="3252638" y="18313"/>
          <a:ext cx="2638722" cy="1583233"/>
        </a:xfrm>
        <a:prstGeom prst="rect">
          <a:avLst/>
        </a:prstGeom>
        <a:solidFill>
          <a:schemeClr val="accent2">
            <a:hueOff val="-2534110"/>
            <a:satOff val="-6041"/>
            <a:lumOff val="-2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przedpiśmienny</a:t>
          </a:r>
          <a:r>
            <a:rPr lang="en-US" sz="2000" kern="1200"/>
            <a:t> – od X w. do połowy XII w.</a:t>
          </a:r>
        </a:p>
      </dsp:txBody>
      <dsp:txXfrm>
        <a:off x="3252638" y="18313"/>
        <a:ext cx="2638722" cy="1583233"/>
      </dsp:txXfrm>
    </dsp:sp>
    <dsp:sp modelId="{9C26D94A-202D-4B11-B4B2-628D269CF5D4}">
      <dsp:nvSpPr>
        <dsp:cNvPr id="0" name=""/>
        <dsp:cNvSpPr/>
      </dsp:nvSpPr>
      <dsp:spPr>
        <a:xfrm>
          <a:off x="1326371" y="1599746"/>
          <a:ext cx="6491257" cy="576306"/>
        </a:xfrm>
        <a:custGeom>
          <a:avLst/>
          <a:gdLst/>
          <a:ahLst/>
          <a:cxnLst/>
          <a:rect l="0" t="0" r="0" b="0"/>
          <a:pathLst>
            <a:path>
              <a:moveTo>
                <a:pt x="6491257" y="0"/>
              </a:moveTo>
              <a:lnTo>
                <a:pt x="6491257" y="305253"/>
              </a:lnTo>
              <a:lnTo>
                <a:pt x="0" y="305253"/>
              </a:lnTo>
              <a:lnTo>
                <a:pt x="0" y="576306"/>
              </a:lnTo>
            </a:path>
          </a:pathLst>
        </a:custGeom>
        <a:noFill/>
        <a:ln w="9525" cap="flat" cmpd="sng" algn="ctr">
          <a:solidFill>
            <a:schemeClr val="accent2">
              <a:hueOff val="-6335275"/>
              <a:satOff val="-15101"/>
              <a:lumOff val="-6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9010" y="1884865"/>
        <a:ext cx="325978" cy="6069"/>
      </dsp:txXfrm>
    </dsp:sp>
    <dsp:sp modelId="{6092E9C4-1F57-4D83-9645-94C6EF782D65}">
      <dsp:nvSpPr>
        <dsp:cNvPr id="0" name=""/>
        <dsp:cNvSpPr/>
      </dsp:nvSpPr>
      <dsp:spPr>
        <a:xfrm>
          <a:off x="6498267" y="18313"/>
          <a:ext cx="2638722" cy="1583233"/>
        </a:xfrm>
        <a:prstGeom prst="rect">
          <a:avLst/>
        </a:prstGeom>
        <a:solidFill>
          <a:schemeClr val="accent2">
            <a:hueOff val="-5068220"/>
            <a:satOff val="-12081"/>
            <a:lumOff val="-5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staropolski</a:t>
          </a:r>
          <a:r>
            <a:rPr lang="en-US" sz="2000" kern="1200"/>
            <a:t> – od X w. lub połowy XII w. do przełomu XV i XVI w.</a:t>
          </a:r>
        </a:p>
      </dsp:txBody>
      <dsp:txXfrm>
        <a:off x="6498267" y="18313"/>
        <a:ext cx="2638722" cy="1583233"/>
      </dsp:txXfrm>
    </dsp:sp>
    <dsp:sp modelId="{C3F89FAE-AABA-46FC-839A-1D8702165A53}">
      <dsp:nvSpPr>
        <dsp:cNvPr id="0" name=""/>
        <dsp:cNvSpPr/>
      </dsp:nvSpPr>
      <dsp:spPr>
        <a:xfrm>
          <a:off x="2643932" y="2954349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-9502912"/>
              <a:satOff val="-22652"/>
              <a:lumOff val="-104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6912" y="2997035"/>
        <a:ext cx="30345" cy="6069"/>
      </dsp:txXfrm>
    </dsp:sp>
    <dsp:sp modelId="{D4EAF711-A058-4124-99E7-36CAC07B2373}">
      <dsp:nvSpPr>
        <dsp:cNvPr id="0" name=""/>
        <dsp:cNvSpPr/>
      </dsp:nvSpPr>
      <dsp:spPr>
        <a:xfrm>
          <a:off x="7009" y="2208453"/>
          <a:ext cx="2638722" cy="1583233"/>
        </a:xfrm>
        <a:prstGeom prst="rect">
          <a:avLst/>
        </a:prstGeom>
        <a:solidFill>
          <a:schemeClr val="accent2">
            <a:hueOff val="-7602330"/>
            <a:satOff val="-18122"/>
            <a:lumOff val="-8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średniopolski</a:t>
          </a:r>
          <a:r>
            <a:rPr lang="en-US" sz="2000" kern="1200"/>
            <a:t> – od XVI w. do końca XVIII w.</a:t>
          </a:r>
        </a:p>
      </dsp:txBody>
      <dsp:txXfrm>
        <a:off x="7009" y="2208453"/>
        <a:ext cx="2638722" cy="1583233"/>
      </dsp:txXfrm>
    </dsp:sp>
    <dsp:sp modelId="{55F446D5-2A69-4EA2-B9B8-C391AE832E67}">
      <dsp:nvSpPr>
        <dsp:cNvPr id="0" name=""/>
        <dsp:cNvSpPr/>
      </dsp:nvSpPr>
      <dsp:spPr>
        <a:xfrm>
          <a:off x="5889561" y="2954349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-12670550"/>
              <a:satOff val="-30203"/>
              <a:lumOff val="-139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2541" y="2997035"/>
        <a:ext cx="30345" cy="6069"/>
      </dsp:txXfrm>
    </dsp:sp>
    <dsp:sp modelId="{507A5869-8B59-4629-B5AF-3D32D61FE810}">
      <dsp:nvSpPr>
        <dsp:cNvPr id="0" name=""/>
        <dsp:cNvSpPr/>
      </dsp:nvSpPr>
      <dsp:spPr>
        <a:xfrm>
          <a:off x="3252638" y="2208453"/>
          <a:ext cx="2638722" cy="1583233"/>
        </a:xfrm>
        <a:prstGeom prst="rect">
          <a:avLst/>
        </a:prstGeom>
        <a:solidFill>
          <a:schemeClr val="accent2">
            <a:hueOff val="-10136440"/>
            <a:satOff val="-24162"/>
            <a:lumOff val="-11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nowopolski</a:t>
          </a:r>
          <a:r>
            <a:rPr lang="en-US" sz="2000" kern="1200"/>
            <a:t> – od końca XVIII w. do 1939</a:t>
          </a:r>
        </a:p>
      </dsp:txBody>
      <dsp:txXfrm>
        <a:off x="3252638" y="2208453"/>
        <a:ext cx="2638722" cy="1583233"/>
      </dsp:txXfrm>
    </dsp:sp>
    <dsp:sp modelId="{C9AE8D0E-ECEC-4307-915F-0C6B724220E2}">
      <dsp:nvSpPr>
        <dsp:cNvPr id="0" name=""/>
        <dsp:cNvSpPr/>
      </dsp:nvSpPr>
      <dsp:spPr>
        <a:xfrm>
          <a:off x="6498267" y="2208453"/>
          <a:ext cx="2638722" cy="1583233"/>
        </a:xfrm>
        <a:prstGeom prst="rect">
          <a:avLst/>
        </a:prstGeom>
        <a:solidFill>
          <a:schemeClr val="accent2">
            <a:hueOff val="-12670550"/>
            <a:satOff val="-30203"/>
            <a:lumOff val="-1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00" tIns="135723" rIns="129300" bIns="1357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współczesny </a:t>
          </a:r>
          <a:r>
            <a:rPr lang="en-US" sz="2000" kern="1200"/>
            <a:t>– po 1939</a:t>
          </a:r>
        </a:p>
      </dsp:txBody>
      <dsp:txXfrm>
        <a:off x="6498267" y="2208453"/>
        <a:ext cx="2638722" cy="158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6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0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7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5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345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2">
            <a:extLst>
              <a:ext uri="{FF2B5EF4-FFF2-40B4-BE49-F238E27FC236}">
                <a16:creationId xmlns:a16="http://schemas.microsoft.com/office/drawing/2014/main" id="{5119B41D-2B2D-4C3B-8B03-794961A0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E46F7FB-CFDF-4D83-9A2B-296FB53C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1" name="Picture 24">
            <a:extLst>
              <a:ext uri="{FF2B5EF4-FFF2-40B4-BE49-F238E27FC236}">
                <a16:creationId xmlns:a16="http://schemas.microsoft.com/office/drawing/2014/main" id="{38046582-BD1F-40AE-8484-1DF35C675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26">
            <a:extLst>
              <a:ext uri="{FF2B5EF4-FFF2-40B4-BE49-F238E27FC236}">
                <a16:creationId xmlns:a16="http://schemas.microsoft.com/office/drawing/2014/main" id="{81CB2B28-8B0C-4048-866F-428C48B85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28">
            <a:extLst>
              <a:ext uri="{FF2B5EF4-FFF2-40B4-BE49-F238E27FC236}">
                <a16:creationId xmlns:a16="http://schemas.microsoft.com/office/drawing/2014/main" id="{E2FDA8B8-36CB-44F8-9786-1E14597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9069048D-EC4D-437E-A53A-FFBF90CDB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80BC340A-D792-4AB6-892F-B2F1FB258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350937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252047" cy="2268559"/>
          </a:xfrm>
        </p:spPr>
        <p:txBody>
          <a:bodyPr>
            <a:normAutofit/>
          </a:bodyPr>
          <a:lstStyle/>
          <a:p>
            <a:r>
              <a:rPr lang="pl-PL" sz="5100">
                <a:cs typeface="Calibri Light"/>
              </a:rPr>
              <a:t>Język polski i nasze bogactwo kulturowe</a:t>
            </a:r>
            <a:endParaRPr lang="pl-PL" sz="51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103045" cy="116021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6" name="Rectangle 34">
            <a:extLst>
              <a:ext uri="{FF2B5EF4-FFF2-40B4-BE49-F238E27FC236}">
                <a16:creationId xmlns:a16="http://schemas.microsoft.com/office/drawing/2014/main" id="{6089F32C-1243-433F-A908-7C321595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561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06184-FCC4-4E4F-BCF3-EEE0C044C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550686"/>
            <a:ext cx="6462899" cy="61120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Avenir Next LT Pro"/>
                <a:ea typeface="+mn-lt"/>
                <a:cs typeface="+mn-lt"/>
              </a:rPr>
              <a:t>Język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  Polski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wywodzi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się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z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języka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praindoeuropejskiego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powstał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z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zachodniego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wariantu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języka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prasłowiańskiego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z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dialektu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lechickiego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.</a:t>
            </a:r>
            <a:endParaRPr lang="en-US" sz="1800">
              <a:latin typeface="Avenir Next LT Pro"/>
              <a:cs typeface="Aharoni"/>
            </a:endParaRPr>
          </a:p>
          <a:p>
            <a:r>
              <a:rPr lang="en-US" sz="1800" err="1">
                <a:latin typeface="Avenir Next LT Pro"/>
                <a:ea typeface="+mn-lt"/>
                <a:cs typeface="+mn-lt"/>
              </a:rPr>
              <a:t>Większość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języków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europejskich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ma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wspólnego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przodka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czyli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język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praindoeuropejski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po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którym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niestety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nie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zostały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żadne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ślady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w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piśmie</a:t>
            </a:r>
            <a:endParaRPr lang="en-US" sz="1800">
              <a:latin typeface="Avenir Next LT Pro"/>
              <a:cs typeface="Aharoni"/>
            </a:endParaRPr>
          </a:p>
          <a:p>
            <a:r>
              <a:rPr lang="en-US" sz="1800" dirty="0">
                <a:latin typeface="Avenir Next LT Pro"/>
                <a:ea typeface="+mn-lt"/>
                <a:cs typeface="+mn-lt"/>
              </a:rPr>
              <a:t>W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czwartym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tysiącleciu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p.n.e.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wskutek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wędrówek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plemion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język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praindoeuropejski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uległ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zróżnicowaniu.Powstały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dialekty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:</a:t>
            </a:r>
            <a:endParaRPr lang="en-US" sz="1800">
              <a:latin typeface="Avenir Next LT Pro"/>
              <a:cs typeface="Aharoni"/>
            </a:endParaRPr>
          </a:p>
          <a:p>
            <a:r>
              <a:rPr lang="en-US" sz="1800" b="1" err="1">
                <a:latin typeface="Avenir Next LT Pro"/>
                <a:ea typeface="+mn-lt"/>
                <a:cs typeface="+mn-lt"/>
              </a:rPr>
              <a:t>zachodniosłowiańskie</a:t>
            </a:r>
            <a:r>
              <a:rPr lang="en-US" sz="1800" u="sng" dirty="0">
                <a:latin typeface="Avenir Next LT Pro"/>
                <a:ea typeface="+mn-lt"/>
                <a:cs typeface="+mn-lt"/>
              </a:rPr>
              <a:t>: </a:t>
            </a:r>
            <a:r>
              <a:rPr lang="en-US" sz="1800" u="sng" err="1">
                <a:latin typeface="Avenir Next LT Pro"/>
                <a:ea typeface="+mn-lt"/>
                <a:cs typeface="+mn-lt"/>
              </a:rPr>
              <a:t>polski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czeski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słowacki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łużycki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(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dolnołużycki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górnołużycki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),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kaszubski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oraz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wymarłe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: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połabski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pomorski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słowiński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;</a:t>
            </a:r>
            <a:endParaRPr lang="en-US" sz="1800">
              <a:latin typeface="Avenir Next LT Pro"/>
              <a:cs typeface="Aharoni"/>
            </a:endParaRPr>
          </a:p>
          <a:p>
            <a:r>
              <a:rPr lang="en-US" sz="1800" b="1" err="1">
                <a:latin typeface="Avenir Next LT Pro"/>
                <a:ea typeface="+mn-lt"/>
                <a:cs typeface="+mn-lt"/>
              </a:rPr>
              <a:t>wschodniosłowiańskie</a:t>
            </a:r>
            <a:r>
              <a:rPr lang="en-US" sz="1800" b="1" dirty="0">
                <a:latin typeface="Avenir Next LT Pro"/>
                <a:ea typeface="+mn-lt"/>
                <a:cs typeface="+mn-lt"/>
              </a:rPr>
              <a:t>: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ukraiński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białoruski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rosyjski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;</a:t>
            </a:r>
            <a:endParaRPr lang="en-US" sz="1800">
              <a:latin typeface="Avenir Next LT Pro"/>
              <a:cs typeface="Aharoni"/>
            </a:endParaRPr>
          </a:p>
          <a:p>
            <a:r>
              <a:rPr lang="en-US" sz="1800" b="1" err="1">
                <a:latin typeface="Avenir Next LT Pro"/>
                <a:ea typeface="+mn-lt"/>
                <a:cs typeface="+mn-lt"/>
              </a:rPr>
              <a:t>południowosłowiańskie</a:t>
            </a:r>
            <a:r>
              <a:rPr lang="en-US" sz="1800" b="1" dirty="0">
                <a:latin typeface="Avenir Next LT Pro"/>
                <a:ea typeface="+mn-lt"/>
                <a:cs typeface="+mn-lt"/>
              </a:rPr>
              <a:t>: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serbski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chorwacki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słoweński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bułgarski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, </a:t>
            </a:r>
            <a:r>
              <a:rPr lang="en-US" sz="1800" err="1">
                <a:latin typeface="Avenir Next LT Pro"/>
                <a:ea typeface="+mn-lt"/>
                <a:cs typeface="+mn-lt"/>
              </a:rPr>
              <a:t>macedoński</a:t>
            </a:r>
            <a:r>
              <a:rPr lang="en-US" sz="1800" dirty="0">
                <a:latin typeface="Avenir Next LT Pro"/>
                <a:ea typeface="+mn-lt"/>
                <a:cs typeface="+mn-lt"/>
              </a:rPr>
              <a:t>.</a:t>
            </a:r>
            <a:r>
              <a:rPr lang="en-US" sz="1800" b="1" dirty="0">
                <a:ea typeface="+mn-lt"/>
                <a:cs typeface="+mn-lt"/>
              </a:rPr>
              <a:t> </a:t>
            </a:r>
            <a:endParaRPr lang="en-US" sz="1800">
              <a:latin typeface="Avenir Next LT Pro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058557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7E73F6-B165-4A58-92B4-C36884B20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5C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78B70C-B6BF-4E6A-8212-2C21C69FC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rgbClr val="FB1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39994A2F-3D11-41E3-AE77-12107089F2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103" b="1"/>
          <a:stretch/>
        </p:blipFill>
        <p:spPr>
          <a:xfrm>
            <a:off x="1006713" y="10"/>
            <a:ext cx="1118528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2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FD64F4-FDB3-43F9-8E63-46AEB497D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52999"/>
              </p:ext>
            </p:extLst>
          </p:nvPr>
        </p:nvGraphicFramePr>
        <p:xfrm>
          <a:off x="1586630" y="1659699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81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8A9-D50C-4A0D-A899-C14680D4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DEEC-59B2-4169-8DA0-167E6DC2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Pierwsze</a:t>
            </a:r>
            <a:r>
              <a:rPr lang="en-US" dirty="0"/>
              <a:t> </a:t>
            </a:r>
            <a:r>
              <a:rPr lang="en-US" dirty="0" err="1"/>
              <a:t>polskie</a:t>
            </a:r>
            <a:r>
              <a:rPr lang="en-US" dirty="0"/>
              <a:t> </a:t>
            </a:r>
            <a:r>
              <a:rPr lang="en-US" dirty="0" err="1"/>
              <a:t>słowa</a:t>
            </a:r>
            <a:r>
              <a:rPr lang="en-US" dirty="0"/>
              <a:t> </a:t>
            </a:r>
            <a:r>
              <a:rPr lang="en-US" dirty="0" err="1"/>
              <a:t>pojawiły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w </a:t>
            </a:r>
            <a:r>
              <a:rPr lang="en-US" dirty="0" err="1"/>
              <a:t>średniowiecznych</a:t>
            </a:r>
            <a:r>
              <a:rPr lang="en-US" dirty="0"/>
              <a:t> </a:t>
            </a:r>
            <a:r>
              <a:rPr lang="en-US" dirty="0" err="1"/>
              <a:t>łacińskich</a:t>
            </a:r>
            <a:r>
              <a:rPr lang="en-US" dirty="0"/>
              <a:t> </a:t>
            </a:r>
            <a:r>
              <a:rPr lang="en-US" dirty="0" err="1"/>
              <a:t>dokumentach</a:t>
            </a:r>
            <a:r>
              <a:rPr lang="en-US" dirty="0"/>
              <a:t>. </a:t>
            </a:r>
            <a:r>
              <a:rPr lang="en-US" dirty="0" err="1"/>
              <a:t>Były</a:t>
            </a:r>
            <a:r>
              <a:rPr lang="en-US" dirty="0"/>
              <a:t> to </a:t>
            </a:r>
            <a:r>
              <a:rPr lang="en-US" dirty="0" err="1"/>
              <a:t>imiona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nazwy</a:t>
            </a:r>
            <a:r>
              <a:rPr lang="en-US" dirty="0"/>
              <a:t> </a:t>
            </a:r>
            <a:r>
              <a:rPr lang="en-US" dirty="0" err="1"/>
              <a:t>geograficzne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7346C037-2F12-4C25-A81C-0DAC41637E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503" b="3503"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16D8D-875E-4CEE-ABBB-536C44B0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66" y="748513"/>
            <a:ext cx="3880511" cy="17657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4200" dirty="0" err="1">
                <a:cs typeface="Aharoni"/>
              </a:rPr>
              <a:t>Najstarsze</a:t>
            </a:r>
            <a:r>
              <a:rPr lang="en-US" sz="4200" dirty="0">
                <a:cs typeface="Aharoni"/>
              </a:rPr>
              <a:t> </a:t>
            </a:r>
            <a:r>
              <a:rPr lang="en-US" sz="4200" dirty="0" err="1">
                <a:cs typeface="Aharoni"/>
              </a:rPr>
              <a:t>zabytki</a:t>
            </a:r>
            <a:r>
              <a:rPr lang="en-US" sz="4200" dirty="0">
                <a:cs typeface="Aharoni"/>
              </a:rPr>
              <a:t> </a:t>
            </a:r>
            <a:r>
              <a:rPr lang="en-US" sz="4200" dirty="0" err="1">
                <a:cs typeface="Aharoni"/>
              </a:rPr>
              <a:t>języka</a:t>
            </a:r>
            <a:r>
              <a:rPr lang="en-US" sz="4200" dirty="0">
                <a:cs typeface="Aharoni"/>
              </a:rPr>
              <a:t> </a:t>
            </a:r>
            <a:r>
              <a:rPr lang="en-US" sz="4200" dirty="0" err="1">
                <a:cs typeface="Aharoni"/>
              </a:rPr>
              <a:t>polskiego</a:t>
            </a:r>
            <a:endParaRPr lang="en-US" sz="4200" kern="1200" spc="-50" baseline="0" dirty="0" err="1">
              <a:solidFill>
                <a:schemeClr val="tx1"/>
              </a:solidFill>
              <a:latin typeface="+mj-lt"/>
              <a:cs typeface="Aharon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F7779-CFC2-4DD0-80DF-A23945EC9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466" y="2611718"/>
            <a:ext cx="3880511" cy="35141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Za najstarszy znany utwór literacki w języku polskim uznawane są dwie pierwsze zwrotki pieśni</a:t>
            </a:r>
          </a:p>
          <a:p>
            <a:r>
              <a:rPr lang="en-US" b="1"/>
              <a:t>"</a:t>
            </a:r>
            <a:r>
              <a:rPr lang="en-US" b="1" i="1"/>
              <a:t>Bogurodzica"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5162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3385057-3ACD-43F1-8FF8-E9367F48CA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541" r="11541"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2415CA-B832-4A77-A486-C703EC7A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19" y="1531389"/>
            <a:ext cx="4277168" cy="2924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9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Kazania świętokrzyskie</a:t>
            </a:r>
          </a:p>
        </p:txBody>
      </p:sp>
    </p:spTree>
    <p:extLst>
      <p:ext uri="{BB962C8B-B14F-4D97-AF65-F5344CB8AC3E}">
        <p14:creationId xmlns:p14="http://schemas.microsoft.com/office/powerpoint/2010/main" val="1241662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15D7-604D-488C-A7C2-6CA391D5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150" y="756779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Arial"/>
              </a:rPr>
              <a:t>Język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polski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przestrzeni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lat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bardzo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się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zmieniał.I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napewno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jeszcze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się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zmieni</a:t>
            </a:r>
          </a:p>
        </p:txBody>
      </p:sp>
    </p:spTree>
    <p:extLst>
      <p:ext uri="{BB962C8B-B14F-4D97-AF65-F5344CB8AC3E}">
        <p14:creationId xmlns:p14="http://schemas.microsoft.com/office/powerpoint/2010/main" val="2088825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C8DF-581F-4F58-A45D-C0CD285AD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575" y="1236944"/>
            <a:ext cx="6760230" cy="2706969"/>
          </a:xfrm>
        </p:spPr>
        <p:txBody>
          <a:bodyPr/>
          <a:lstStyle/>
          <a:p>
            <a:r>
              <a:rPr lang="en-US" sz="4400" dirty="0" err="1">
                <a:cs typeface="Arial"/>
              </a:rPr>
              <a:t>Dziękuje</a:t>
            </a:r>
            <a:r>
              <a:rPr lang="en-US" sz="4400" dirty="0">
                <a:cs typeface="Arial"/>
              </a:rPr>
              <a:t> za </a:t>
            </a:r>
            <a:r>
              <a:rPr lang="en-US" sz="4400" dirty="0" err="1">
                <a:cs typeface="Arial"/>
              </a:rPr>
              <a:t>uwagę</a:t>
            </a:r>
            <a:r>
              <a:rPr lang="en-US" sz="4400" dirty="0">
                <a:cs typeface="Arial"/>
              </a:rPr>
              <a:t>😊</a:t>
            </a:r>
            <a:endParaRPr lang="en-US" sz="4400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1D840-2522-41D6-93D3-6F36CC2F2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466" y="5452485"/>
            <a:ext cx="5357600" cy="1160213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Aleksandra Głowacka 4b</a:t>
            </a:r>
          </a:p>
        </p:txBody>
      </p:sp>
    </p:spTree>
    <p:extLst>
      <p:ext uri="{BB962C8B-B14F-4D97-AF65-F5344CB8AC3E}">
        <p14:creationId xmlns:p14="http://schemas.microsoft.com/office/powerpoint/2010/main" val="1670376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Madison</vt:lpstr>
      <vt:lpstr>Język polski i nasze bogactwo kulturowe</vt:lpstr>
      <vt:lpstr>PowerPoint Presentation</vt:lpstr>
      <vt:lpstr>PowerPoint Presentation</vt:lpstr>
      <vt:lpstr>PowerPoint Presentation</vt:lpstr>
      <vt:lpstr>PowerPoint Presentation</vt:lpstr>
      <vt:lpstr>Najstarsze zabytki języka polskiego</vt:lpstr>
      <vt:lpstr>Kazania świętokrzyskie</vt:lpstr>
      <vt:lpstr>Język polski na przestrzeni lat bardzo się zmieniał.I napewno jeszcze się zmieni</vt:lpstr>
      <vt:lpstr>Dziękuje za uwagę😊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238</cp:revision>
  <dcterms:created xsi:type="dcterms:W3CDTF">2021-02-28T16:25:35Z</dcterms:created>
  <dcterms:modified xsi:type="dcterms:W3CDTF">2021-02-28T17:52:32Z</dcterms:modified>
</cp:coreProperties>
</file>