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1" r:id="rId5"/>
    <p:sldId id="260" r:id="rId6"/>
    <p:sldId id="263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Sobczak" initials="PS" lastIdx="1" clrIdx="0">
    <p:extLst>
      <p:ext uri="{19B8F6BF-5375-455C-9EA6-DF929625EA0E}">
        <p15:presenceInfo xmlns:p15="http://schemas.microsoft.com/office/powerpoint/2012/main" userId="52d1a98b51652f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8EF-E53C-480A-945D-FD1DF5DC0C4E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4CEF-8120-4D21-B3A4-84668FDDAA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87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8EF-E53C-480A-945D-FD1DF5DC0C4E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4CEF-8120-4D21-B3A4-84668FDDAA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78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8EF-E53C-480A-945D-FD1DF5DC0C4E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4CEF-8120-4D21-B3A4-84668FDDAA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34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8EF-E53C-480A-945D-FD1DF5DC0C4E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4CEF-8120-4D21-B3A4-84668FDDAA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34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8EF-E53C-480A-945D-FD1DF5DC0C4E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4CEF-8120-4D21-B3A4-84668FDDAA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94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8EF-E53C-480A-945D-FD1DF5DC0C4E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4CEF-8120-4D21-B3A4-84668FDDAA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543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8EF-E53C-480A-945D-FD1DF5DC0C4E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4CEF-8120-4D21-B3A4-84668FDDAA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632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8EF-E53C-480A-945D-FD1DF5DC0C4E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4CEF-8120-4D21-B3A4-84668FDDAA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53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8EF-E53C-480A-945D-FD1DF5DC0C4E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4CEF-8120-4D21-B3A4-84668FDDAA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62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8EF-E53C-480A-945D-FD1DF5DC0C4E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4CEF-8120-4D21-B3A4-84668FDDAA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075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8EF-E53C-480A-945D-FD1DF5DC0C4E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4CEF-8120-4D21-B3A4-84668FDDAA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00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48EF-E53C-480A-945D-FD1DF5DC0C4E}" type="datetimeFigureOut">
              <a:rPr lang="pl-PL" smtClean="0"/>
              <a:t>2021-02-28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4CEF-8120-4D21-B3A4-84668FDDAA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43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t="25051" r="11655" b="26875"/>
          <a:stretch/>
        </p:blipFill>
        <p:spPr>
          <a:xfrm>
            <a:off x="0" y="0"/>
            <a:ext cx="12192000" cy="686280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36371" y="1775977"/>
            <a:ext cx="9719256" cy="23876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Język polski </a:t>
            </a:r>
            <a:r>
              <a:rPr lang="pl-PL" dirty="0" smtClean="0">
                <a:latin typeface="Bookman Old Style" panose="02050604050505020204" pitchFamily="18" charset="0"/>
              </a:rPr>
              <a:t/>
            </a:r>
            <a:br>
              <a:rPr lang="pl-PL" dirty="0" smtClean="0">
                <a:latin typeface="Bookman Old Style" panose="02050604050505020204" pitchFamily="18" charset="0"/>
              </a:rPr>
            </a:br>
            <a:r>
              <a:rPr lang="pl-PL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i nasze bogactwo kulturowe</a:t>
            </a:r>
            <a:endParaRPr lang="pl-PL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95232" y="6210009"/>
            <a:ext cx="2601533" cy="647991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pl-PL" sz="2000" dirty="0">
                <a:latin typeface="Bookman Old Style" panose="02050604050505020204" pitchFamily="18" charset="0"/>
                <a:ea typeface="+mj-ea"/>
                <a:cs typeface="+mj-cs"/>
              </a:rPr>
              <a:t>Kornelia Sobczak </a:t>
            </a:r>
          </a:p>
          <a:p>
            <a:pPr>
              <a:spcBef>
                <a:spcPct val="0"/>
              </a:spcBef>
            </a:pPr>
            <a:r>
              <a:rPr lang="pl-PL" sz="2000" dirty="0">
                <a:latin typeface="Bookman Old Style" panose="02050604050505020204" pitchFamily="18" charset="0"/>
                <a:ea typeface="+mj-ea"/>
                <a:cs typeface="+mj-cs"/>
              </a:rPr>
              <a:t>IV b</a:t>
            </a:r>
          </a:p>
        </p:txBody>
      </p:sp>
    </p:spTree>
    <p:extLst>
      <p:ext uri="{BB962C8B-B14F-4D97-AF65-F5344CB8AC3E}">
        <p14:creationId xmlns:p14="http://schemas.microsoft.com/office/powerpoint/2010/main" val="18494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4">
                <a:lumMod val="20000"/>
                <a:lumOff val="80000"/>
              </a:schemeClr>
            </a:gs>
            <a:gs pos="73000">
              <a:schemeClr val="accent4">
                <a:lumMod val="40000"/>
                <a:lumOff val="60000"/>
              </a:schemeClr>
            </a:gs>
            <a:gs pos="38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86" y="0"/>
            <a:ext cx="5715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37161" y="1589579"/>
            <a:ext cx="6254839" cy="367884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Bookman Old Style" panose="02050604050505020204" pitchFamily="18" charset="0"/>
              </a:rPr>
              <a:t>Język polski należy do grupy języków </a:t>
            </a:r>
            <a:r>
              <a:rPr lang="pl-PL" dirty="0" smtClean="0">
                <a:latin typeface="Bookman Old Style" panose="02050604050505020204" pitchFamily="18" charset="0"/>
              </a:rPr>
              <a:t>zachodniosłowiańskich. </a:t>
            </a:r>
            <a:br>
              <a:rPr lang="pl-PL" dirty="0" smtClean="0">
                <a:latin typeface="Bookman Old Style" panose="02050604050505020204" pitchFamily="18" charset="0"/>
              </a:rPr>
            </a:br>
            <a:r>
              <a:rPr lang="pl-PL" dirty="0" smtClean="0">
                <a:latin typeface="Bookman Old Style" panose="02050604050505020204" pitchFamily="18" charset="0"/>
              </a:rPr>
              <a:t>Jako </a:t>
            </a:r>
            <a:r>
              <a:rPr lang="pl-PL" dirty="0">
                <a:latin typeface="Bookman Old Style" panose="02050604050505020204" pitchFamily="18" charset="0"/>
              </a:rPr>
              <a:t>odrębny </a:t>
            </a:r>
            <a:r>
              <a:rPr lang="pl-PL" dirty="0" smtClean="0">
                <a:latin typeface="Bookman Old Style" panose="02050604050505020204" pitchFamily="18" charset="0"/>
              </a:rPr>
              <a:t>język, </a:t>
            </a:r>
            <a:r>
              <a:rPr lang="pl-PL" dirty="0">
                <a:latin typeface="Bookman Old Style" panose="02050604050505020204" pitchFamily="18" charset="0"/>
              </a:rPr>
              <a:t>polszczyzna zaczęła </a:t>
            </a:r>
            <a:r>
              <a:rPr lang="pl-PL" dirty="0" smtClean="0">
                <a:latin typeface="Bookman Old Style" panose="02050604050505020204" pitchFamily="18" charset="0"/>
              </a:rPr>
              <a:t>kształtować </a:t>
            </a:r>
            <a:r>
              <a:rPr lang="pl-PL" dirty="0">
                <a:latin typeface="Bookman Old Style" panose="02050604050505020204" pitchFamily="18" charset="0"/>
              </a:rPr>
              <a:t>się </a:t>
            </a:r>
            <a:r>
              <a:rPr lang="pl-PL" dirty="0" smtClean="0">
                <a:latin typeface="Bookman Old Style" panose="02050604050505020204" pitchFamily="18" charset="0"/>
              </a:rPr>
              <a:t>około </a:t>
            </a:r>
            <a:br>
              <a:rPr lang="pl-PL" dirty="0" smtClean="0">
                <a:latin typeface="Bookman Old Style" panose="02050604050505020204" pitchFamily="18" charset="0"/>
              </a:rPr>
            </a:br>
            <a:r>
              <a:rPr lang="pl-PL" dirty="0" smtClean="0">
                <a:latin typeface="Bookman Old Style" panose="02050604050505020204" pitchFamily="18" charset="0"/>
              </a:rPr>
              <a:t>X </a:t>
            </a:r>
            <a:r>
              <a:rPr lang="pl-PL" dirty="0">
                <a:latin typeface="Bookman Old Style" panose="02050604050505020204" pitchFamily="18" charset="0"/>
              </a:rPr>
              <a:t>wieku, </a:t>
            </a:r>
            <a:r>
              <a:rPr lang="pl-PL" dirty="0" smtClean="0">
                <a:latin typeface="Bookman Old Style" panose="02050604050505020204" pitchFamily="18" charset="0"/>
              </a:rPr>
              <a:t/>
            </a:r>
            <a:br>
              <a:rPr lang="pl-PL" dirty="0" smtClean="0">
                <a:latin typeface="Bookman Old Style" panose="02050604050505020204" pitchFamily="18" charset="0"/>
              </a:rPr>
            </a:br>
            <a:r>
              <a:rPr lang="pl-PL" dirty="0" smtClean="0">
                <a:latin typeface="Bookman Old Style" panose="02050604050505020204" pitchFamily="18" charset="0"/>
              </a:rPr>
              <a:t>co pełniło ważną </a:t>
            </a:r>
            <a:r>
              <a:rPr lang="pl-PL" dirty="0">
                <a:latin typeface="Bookman Old Style" panose="02050604050505020204" pitchFamily="18" charset="0"/>
              </a:rPr>
              <a:t>rolę </a:t>
            </a:r>
            <a:r>
              <a:rPr lang="pl-PL" dirty="0" smtClean="0">
                <a:latin typeface="Bookman Old Style" panose="02050604050505020204" pitchFamily="18" charset="0"/>
              </a:rPr>
              <a:t/>
            </a:r>
            <a:br>
              <a:rPr lang="pl-PL" dirty="0" smtClean="0">
                <a:latin typeface="Bookman Old Style" panose="02050604050505020204" pitchFamily="18" charset="0"/>
              </a:rPr>
            </a:br>
            <a:r>
              <a:rPr lang="pl-PL" dirty="0" smtClean="0">
                <a:latin typeface="Bookman Old Style" panose="02050604050505020204" pitchFamily="18" charset="0"/>
              </a:rPr>
              <a:t>w </a:t>
            </a:r>
            <a:r>
              <a:rPr lang="pl-PL" dirty="0">
                <a:latin typeface="Bookman Old Style" panose="02050604050505020204" pitchFamily="18" charset="0"/>
              </a:rPr>
              <a:t>powstaniu i rozwoju państwa </a:t>
            </a:r>
            <a:r>
              <a:rPr lang="pl-PL" dirty="0" smtClean="0">
                <a:latin typeface="Bookman Old Style" panose="02050604050505020204" pitchFamily="18" charset="0"/>
              </a:rPr>
              <a:t>polskiego </a:t>
            </a:r>
            <a:br>
              <a:rPr lang="pl-PL" dirty="0" smtClean="0">
                <a:latin typeface="Bookman Old Style" panose="02050604050505020204" pitchFamily="18" charset="0"/>
              </a:rPr>
            </a:br>
            <a:r>
              <a:rPr lang="pl-PL" dirty="0" smtClean="0">
                <a:latin typeface="Bookman Old Style" panose="02050604050505020204" pitchFamily="18" charset="0"/>
              </a:rPr>
              <a:t>(przyjęcie chrztu przez Mieszka I). </a:t>
            </a:r>
            <a:endParaRPr lang="pl-PL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601" t="38058" r="4344" b="25141"/>
          <a:stretch/>
        </p:blipFill>
        <p:spPr>
          <a:xfrm>
            <a:off x="-18082" y="4510007"/>
            <a:ext cx="12228164" cy="234799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6164" y="0"/>
            <a:ext cx="12264328" cy="38435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000" dirty="0" smtClean="0">
                <a:latin typeface="Bookman Old Style" panose="02050604050505020204" pitchFamily="18" charset="0"/>
              </a:rPr>
              <a:t>Według szacunków, językiem polskim posługuje się ponad </a:t>
            </a:r>
            <a:r>
              <a:rPr lang="pl-PL" sz="3000" dirty="0">
                <a:latin typeface="Bookman Old Style" panose="02050604050505020204" pitchFamily="18" charset="0"/>
              </a:rPr>
              <a:t>45 milionów osób, </a:t>
            </a:r>
            <a:r>
              <a:rPr lang="pl-PL" sz="3000" dirty="0" smtClean="0">
                <a:latin typeface="Bookman Old Style" panose="02050604050505020204" pitchFamily="18" charset="0"/>
              </a:rPr>
              <a:t>zarówno tych mieszkających </a:t>
            </a:r>
            <a:r>
              <a:rPr lang="pl-PL" sz="3000" dirty="0">
                <a:latin typeface="Bookman Old Style" panose="02050604050505020204" pitchFamily="18" charset="0"/>
              </a:rPr>
              <a:t>w </a:t>
            </a:r>
            <a:r>
              <a:rPr lang="pl-PL" sz="3000" dirty="0" smtClean="0">
                <a:latin typeface="Bookman Old Style" panose="02050604050505020204" pitchFamily="18" charset="0"/>
              </a:rPr>
              <a:t>Polsce, jak i poza </a:t>
            </a:r>
            <a:r>
              <a:rPr lang="pl-PL" sz="3000" dirty="0">
                <a:latin typeface="Bookman Old Style" panose="02050604050505020204" pitchFamily="18" charset="0"/>
              </a:rPr>
              <a:t>granicami </a:t>
            </a:r>
            <a:r>
              <a:rPr lang="pl-PL" sz="3000" dirty="0" smtClean="0">
                <a:latin typeface="Bookman Old Style" panose="02050604050505020204" pitchFamily="18" charset="0"/>
              </a:rPr>
              <a:t>kraju, </a:t>
            </a:r>
            <a:r>
              <a:rPr lang="pl-PL" sz="3000" dirty="0">
                <a:latin typeface="Bookman Old Style" panose="02050604050505020204" pitchFamily="18" charset="0"/>
              </a:rPr>
              <a:t>m. in. w USA, Kanadzie, Australii, Niemczech, Wielkiej Brytanii, Francji, Irlandii, Islandii, a także w Białorusi, Kazachstanie, na Litwie i na Ukrainie</a:t>
            </a:r>
            <a:r>
              <a:rPr lang="pl-PL" sz="3000" dirty="0" smtClean="0">
                <a:latin typeface="Bookman Old Style" panose="020506040505050202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pl-PL" sz="3200" dirty="0">
                <a:latin typeface="Bookman Old Style" panose="02050604050505020204" pitchFamily="18" charset="0"/>
              </a:rPr>
              <a:t>Lokalnie, najczęściej w odmianie mówionej, używane są dialekty, takie jak: kaszubski, śląski, małopolski, mazowiecki i wielkopolski.</a:t>
            </a:r>
            <a:endParaRPr lang="pl-PL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3" t="21238" r="26617" b="12719"/>
          <a:stretch/>
        </p:blipFill>
        <p:spPr>
          <a:xfrm>
            <a:off x="4200041" y="282487"/>
            <a:ext cx="4711485" cy="635430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04434"/>
            <a:ext cx="3921071" cy="5917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  <a:latin typeface="Bookman Old Style" panose="02050604050505020204" pitchFamily="18" charset="0"/>
              </a:rPr>
              <a:t>Język </a:t>
            </a:r>
            <a:r>
              <a:rPr lang="pl-PL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polski, </a:t>
            </a:r>
            <a:r>
              <a:rPr lang="pl-PL" dirty="0">
                <a:solidFill>
                  <a:schemeClr val="bg1"/>
                </a:solidFill>
                <a:latin typeface="Bookman Old Style" panose="02050604050505020204" pitchFamily="18" charset="0"/>
              </a:rPr>
              <a:t>obok chińskiego, węgierskiego </a:t>
            </a:r>
            <a:endParaRPr lang="pl-PL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i </a:t>
            </a:r>
            <a:r>
              <a:rPr lang="pl-PL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fińskiego, </a:t>
            </a:r>
            <a:r>
              <a:rPr lang="pl-PL" dirty="0">
                <a:solidFill>
                  <a:schemeClr val="bg1"/>
                </a:solidFill>
                <a:latin typeface="Bookman Old Style" panose="02050604050505020204" pitchFamily="18" charset="0"/>
              </a:rPr>
              <a:t>to jeden </a:t>
            </a:r>
            <a:endParaRPr lang="pl-PL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z </a:t>
            </a:r>
            <a:r>
              <a:rPr lang="pl-PL" dirty="0">
                <a:solidFill>
                  <a:schemeClr val="bg1"/>
                </a:solidFill>
                <a:latin typeface="Bookman Old Style" panose="02050604050505020204" pitchFamily="18" charset="0"/>
              </a:rPr>
              <a:t>najtrudniejszych do nauki języków świata. </a:t>
            </a:r>
            <a:r>
              <a:rPr lang="pl-PL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Powodem jest skomplikowana ortografia </a:t>
            </a:r>
            <a:endParaRPr lang="pl-PL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i </a:t>
            </a:r>
            <a:r>
              <a:rPr lang="pl-PL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gramatyka </a:t>
            </a:r>
            <a:endParaRPr lang="pl-PL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z </a:t>
            </a:r>
            <a:r>
              <a:rPr lang="pl-PL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mnóstwem wyjątków oraz szeleszczące </a:t>
            </a:r>
            <a:r>
              <a:rPr lang="pl-PL" dirty="0">
                <a:solidFill>
                  <a:schemeClr val="bg1"/>
                </a:solidFill>
                <a:latin typeface="Bookman Old Style" panose="02050604050505020204" pitchFamily="18" charset="0"/>
              </a:rPr>
              <a:t>zgłoski. </a:t>
            </a:r>
            <a:endParaRPr lang="pl-PL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190496" y="397263"/>
            <a:ext cx="27535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Tym bardziej więc powinniśmy szanować polszczyznę </a:t>
            </a:r>
            <a:endParaRPr lang="pl-PL" sz="28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i </a:t>
            </a:r>
            <a:r>
              <a:rPr lang="pl-PL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posługiwać </a:t>
            </a:r>
            <a:endParaRPr lang="pl-PL" sz="28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się </a:t>
            </a:r>
            <a:r>
              <a:rPr lang="pl-PL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nią poprawnie, bo to zaszczyt mówić i pisać bezbłędnie </a:t>
            </a:r>
            <a:endParaRPr lang="pl-PL" sz="28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w </a:t>
            </a:r>
            <a:r>
              <a:rPr lang="pl-PL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tak trudnym języku.</a:t>
            </a:r>
            <a:endParaRPr lang="pl-PL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" y="1011501"/>
            <a:ext cx="3581400" cy="48768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31339" y="1941436"/>
            <a:ext cx="3968439" cy="3016930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Dziedzictwo </a:t>
            </a:r>
            <a:r>
              <a:rPr lang="pl-PL" sz="28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kulturowe 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pl-PL" sz="28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pl-PL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to zasoby rzeczy materialnych </a:t>
            </a:r>
            <a:br>
              <a:rPr lang="pl-PL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pl-PL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 niematerialnych wraz ze związanymi </a:t>
            </a:r>
            <a:br>
              <a:rPr lang="pl-PL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pl-PL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z nimi wartościami duchowymi, zjawiskami historycznymi </a:t>
            </a:r>
            <a:br>
              <a:rPr lang="pl-PL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pl-PL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 obyczajowymi, uznawanymi za godnymi ochrony prawnej.</a:t>
            </a:r>
            <a:endParaRPr lang="pl-PL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7" t="36920" r="40897" b="3670"/>
          <a:stretch/>
        </p:blipFill>
        <p:spPr>
          <a:xfrm>
            <a:off x="8849532" y="1011501"/>
            <a:ext cx="3208149" cy="49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6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51" y="34924"/>
            <a:ext cx="9563110" cy="6823075"/>
          </a:xfrm>
        </p:spPr>
      </p:pic>
      <p:sp>
        <p:nvSpPr>
          <p:cNvPr id="6" name="AutoShape 2" descr="Hodowla gęsi: jak to wygląda w praktyce?"/>
          <p:cNvSpPr>
            <a:spLocks noChangeAspect="1" noChangeArrowheads="1"/>
          </p:cNvSpPr>
          <p:nvPr/>
        </p:nvSpPr>
        <p:spPr bwMode="auto">
          <a:xfrm>
            <a:off x="155575" y="-708025"/>
            <a:ext cx="30956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9167431" y="4657787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Brush Script MT" panose="03060802040406070304" pitchFamily="66" charset="0"/>
              </a:rPr>
              <a:t>Mikołaj </a:t>
            </a:r>
            <a:r>
              <a:rPr lang="pl-PL" sz="2400" dirty="0">
                <a:latin typeface="Brush Script MT" panose="03060802040406070304" pitchFamily="66" charset="0"/>
              </a:rPr>
              <a:t>Rej</a:t>
            </a:r>
          </a:p>
        </p:txBody>
      </p:sp>
    </p:spTree>
    <p:extLst>
      <p:ext uri="{BB962C8B-B14F-4D97-AF65-F5344CB8AC3E}">
        <p14:creationId xmlns:p14="http://schemas.microsoft.com/office/powerpoint/2010/main" val="34579076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157</Words>
  <Application>Microsoft Office PowerPoint</Application>
  <PresentationFormat>Panoramiczny</PresentationFormat>
  <Paragraphs>17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Brush Script MT</vt:lpstr>
      <vt:lpstr>Calibri</vt:lpstr>
      <vt:lpstr>Calibri Light</vt:lpstr>
      <vt:lpstr>Motyw pakietu Office</vt:lpstr>
      <vt:lpstr>Język polski  i nasze bogactwo kulturowe</vt:lpstr>
      <vt:lpstr>Język polski należy do grupy języków zachodniosłowiańskich.  Jako odrębny język, polszczyzna zaczęła kształtować się około  X wieku,  co pełniło ważną rolę  w powstaniu i rozwoju państwa polskiego  (przyjęcie chrztu przez Mieszka I). </vt:lpstr>
      <vt:lpstr>Prezentacja programu PowerPoint</vt:lpstr>
      <vt:lpstr>Prezentacja programu PowerPoint</vt:lpstr>
      <vt:lpstr>Dziedzictwo kulturowe  to zasoby rzeczy materialnych  i niematerialnych wraz ze związanymi  z nimi wartościami duchowymi, zjawiskami historycznymi  i obyczajowymi, uznawanymi za godnymi ochrony prawnej.</vt:lpstr>
      <vt:lpstr>Prezentacja programu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Język polski  i nasze bogactwo kulturowe</dc:title>
  <dc:creator>Piotr Sobczak</dc:creator>
  <cp:lastModifiedBy>Piotr Sobczak</cp:lastModifiedBy>
  <cp:revision>30</cp:revision>
  <dcterms:created xsi:type="dcterms:W3CDTF">2021-02-25T10:39:28Z</dcterms:created>
  <dcterms:modified xsi:type="dcterms:W3CDTF">2021-02-28T16:21:29Z</dcterms:modified>
</cp:coreProperties>
</file>