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9" r:id="rId5"/>
    <p:sldId id="260" r:id="rId6"/>
    <p:sldId id="278" r:id="rId7"/>
    <p:sldId id="261" r:id="rId8"/>
    <p:sldId id="262" r:id="rId9"/>
    <p:sldId id="263" r:id="rId10"/>
    <p:sldId id="276" r:id="rId11"/>
    <p:sldId id="264" r:id="rId12"/>
    <p:sldId id="265" r:id="rId13"/>
    <p:sldId id="266" r:id="rId14"/>
    <p:sldId id="270" r:id="rId15"/>
    <p:sldId id="271" r:id="rId16"/>
    <p:sldId id="268" r:id="rId17"/>
    <p:sldId id="277" r:id="rId18"/>
    <p:sldId id="269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dirty="0"/>
              <a:t>Międzynarodowy Dzień </a:t>
            </a:r>
            <a:br>
              <a:rPr lang="pl-PL" sz="4000" dirty="0"/>
            </a:br>
            <a:r>
              <a:rPr lang="pl-PL" sz="4000" dirty="0"/>
              <a:t>Osób Niepełnosprawnych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4033377"/>
            <a:ext cx="6606903" cy="360475"/>
          </a:xfrm>
        </p:spPr>
        <p:txBody>
          <a:bodyPr>
            <a:noAutofit/>
          </a:bodyPr>
          <a:lstStyle/>
          <a:p>
            <a:r>
              <a:rPr lang="pl-PL" sz="2400" b="1" dirty="0"/>
              <a:t>3 grudnia 2020</a:t>
            </a:r>
            <a:endParaRPr lang="pl-PL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Osoby z niepełnosprawnością ruchową</a:t>
            </a:r>
            <a:endParaRPr lang="pl-PL" altLang="en-US"/>
          </a:p>
        </p:txBody>
      </p:sp>
      <p:pic>
        <p:nvPicPr>
          <p:cNvPr id="5" name="Content Placeholder 4" descr="ruch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06245" y="2752090"/>
            <a:ext cx="3901440" cy="2926080"/>
          </a:xfrm>
          <a:prstGeom prst="rect">
            <a:avLst/>
          </a:prstGeom>
        </p:spPr>
      </p:pic>
      <p:pic>
        <p:nvPicPr>
          <p:cNvPr id="6" name="Content Placeholder 5" descr="ruch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8375" y="2752725"/>
            <a:ext cx="4982210" cy="29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>
                <a:sym typeface="+mn-ea"/>
              </a:rPr>
              <a:t>Stephen Hawking 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 sz="2800"/>
              <a:t>Nikt tak jak on nie zbliżył nas do gwiazd. Genialny astrofizyk, kosmolog i fizyk teoretyczny, wizjoner, odkrywca czarnych dziur i grawitacji kwantowej. </a:t>
            </a:r>
            <a:endParaRPr lang="en-US" sz="2800"/>
          </a:p>
        </p:txBody>
      </p:sp>
      <p:pic>
        <p:nvPicPr>
          <p:cNvPr id="5" name="Content Placeholder 4" descr="gf-cJ7w-Huuq-vDdn_nie-zyje-steen-hawking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54750" y="2560320"/>
            <a:ext cx="4569460" cy="3310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Amp futbol </a:t>
            </a:r>
            <a:endParaRPr lang="en-US"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/>
              <a:t>rodzaj piłki nożnej rozgrywanej przez zawodników po jednostronnej amputacji kończyny dolnej </a:t>
            </a:r>
            <a:endParaRPr lang="en-US"/>
          </a:p>
        </p:txBody>
      </p:sp>
      <p:pic>
        <p:nvPicPr>
          <p:cNvPr id="5" name="Content Placeholder 4" descr="amp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81090" y="2559685"/>
            <a:ext cx="5094605" cy="308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Janina Ochojska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/>
              <a:t>polska działaczka humanitarna, założycielka i prezes Polskiej Akcji Humanitarnej, astronom, </a:t>
            </a:r>
            <a:r>
              <a:rPr lang="pl-PL" altLang="en-US"/>
              <a:t>działaczka polityczna</a:t>
            </a:r>
            <a:endParaRPr lang="pl-PL" altLang="en-US"/>
          </a:p>
        </p:txBody>
      </p:sp>
      <p:pic>
        <p:nvPicPr>
          <p:cNvPr id="5" name="Content Placeholder 4" descr="janina ochojska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37630" y="2646045"/>
            <a:ext cx="4081145" cy="311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Chris Burke</a:t>
            </a:r>
            <a:endParaRPr lang="en-US"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0000"/>
          </a:bodyPr>
          <a:p>
            <a:r>
              <a:rPr lang="en-US"/>
              <a:t>amerykański aktor i piosenkarz</a:t>
            </a:r>
            <a:endParaRPr lang="en-US"/>
          </a:p>
          <a:p>
            <a:r>
              <a:rPr lang="en-US"/>
              <a:t>Od 1994 roku jest ambasadorem Amerykańskiej Społeczności dla Ludzi z </a:t>
            </a:r>
            <a:r>
              <a:rPr lang="pl-PL" altLang="en-US"/>
              <a:t>Z</a:t>
            </a:r>
            <a:r>
              <a:rPr lang="en-US"/>
              <a:t>espołem Downa. Jeździ po całym świecie i walczy o godne traktowanie osób z dodatkowym chromosomem. „Na swoim przykładzie chcę pokazać innym, że każdy z nas ma różne talenty. Trzeba je odkryć i się ich trzymać” – tłumaczy.</a:t>
            </a:r>
            <a:endParaRPr lang="en-US"/>
          </a:p>
        </p:txBody>
      </p:sp>
      <p:pic>
        <p:nvPicPr>
          <p:cNvPr id="5" name="Content Placeholder 4" descr="burke chri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48830" y="2560955"/>
            <a:ext cx="249745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Osoby ze spektrum autyzmu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010" y="2560320"/>
            <a:ext cx="5174615" cy="3310255"/>
          </a:xfrm>
        </p:spPr>
        <p:txBody>
          <a:bodyPr>
            <a:noAutofit/>
          </a:bodyPr>
          <a:p>
            <a:r>
              <a:rPr lang="en-US" sz="2800"/>
              <a:t>zaburzenia ze spektrum autyzmu, to bardzo szerokie pojęcie. </a:t>
            </a:r>
            <a:endParaRPr lang="en-US" sz="2800"/>
          </a:p>
          <a:p>
            <a:r>
              <a:rPr lang="en-US" sz="2800"/>
              <a:t>To zaburzenie neurorozwojowe, które jest związane z nieprawidłową pracą mózgu. Autyzm bywa nazywany "chorobą geniuszy".</a:t>
            </a:r>
            <a:endParaRPr lang="en-US" sz="28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sz="2800"/>
              <a:t>Cierpiały na niego takie wielkie postaci jak Isaac Newton, Albert Einstein, Michał Anioł czy Karol Darwin. 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316355"/>
            <a:ext cx="9601200" cy="969645"/>
          </a:xfrm>
        </p:spPr>
        <p:txBody>
          <a:bodyPr>
            <a:normAutofit fontScale="90000"/>
          </a:bodyPr>
          <a:p>
            <a:r>
              <a:rPr lang="en-US" sz="4890">
                <a:sym typeface="+mn-ea"/>
              </a:rPr>
              <a:t>Anthony Hopkins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4405" y="2489835"/>
            <a:ext cx="5914390" cy="4368165"/>
          </a:xfrm>
        </p:spPr>
        <p:txBody>
          <a:bodyPr>
            <a:normAutofit/>
          </a:bodyPr>
          <a:p>
            <a:r>
              <a:rPr lang="en-US" sz="2800"/>
              <a:t>Aktor teatralny, filmowy i telewizyjny, </a:t>
            </a:r>
            <a:br>
              <a:rPr lang="en-US" sz="2800"/>
            </a:br>
            <a:r>
              <a:rPr lang="en-US" sz="2800"/>
              <a:t>a także kompozytor i artysta malarz, mający podwójne obywatelstwo amerykańsko-brytyjskie. Uważany jest za jednego z najwybitniejszych aktorów współczesnych, potrafiącego zagrać role w szerokim spektrum gatunków filmowych i teatralnych</a:t>
            </a:r>
            <a:endParaRPr lang="en-US" sz="2800"/>
          </a:p>
        </p:txBody>
      </p:sp>
      <p:pic>
        <p:nvPicPr>
          <p:cNvPr id="5" name="Content Placeholder 4" descr="anthony hopkin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128635" y="2086610"/>
            <a:ext cx="2628265" cy="3844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Leo Messi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p>
            <a:r>
              <a:rPr lang="en-US"/>
              <a:t>argentyński piłkarz występujący na pozycji napastnika w hiszpańskim klubie FC Barcelona, której jest kapitanem oraz w reprezentacji Argentyny, której także jest kapitanem.</a:t>
            </a:r>
            <a:endParaRPr lang="en-US"/>
          </a:p>
          <a:p>
            <a:r>
              <a:rPr lang="en-US"/>
              <a:t>Gdy Messi miał osiem lat, zdiagnozowano u niego </a:t>
            </a:r>
            <a:r>
              <a:rPr lang="pl-PL" altLang="en-US"/>
              <a:t>Z</a:t>
            </a:r>
            <a:r>
              <a:rPr lang="en-US"/>
              <a:t>espół Aspergera</a:t>
            </a:r>
            <a:endParaRPr lang="en-US"/>
          </a:p>
        </p:txBody>
      </p:sp>
      <p:pic>
        <p:nvPicPr>
          <p:cNvPr id="5" name="Content Placeholder 4" descr="leo messi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35370" y="2672080"/>
            <a:ext cx="5057140" cy="283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l-PL" altLang="en-US"/>
              <a:t>Każdy z nas ma talent, wystarczy go pielęgnować i dbać o swoje marzenia:)</a:t>
            </a:r>
            <a:endParaRPr lang="pl-PL" altLang="en-US"/>
          </a:p>
        </p:txBody>
      </p:sp>
      <p:pic>
        <p:nvPicPr>
          <p:cNvPr id="5" name="Content Placeholder 4" descr="niepelnospr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01265" y="2834640"/>
            <a:ext cx="7190105" cy="308673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09985" y="5368290"/>
            <a:ext cx="76200" cy="76200"/>
          </a:xfrm>
          <a:ln>
            <a:solidFill>
              <a:schemeClr val="bg1"/>
            </a:solidFill>
          </a:ln>
        </p:spPr>
        <p:txBody>
          <a:bodyPr>
            <a:normAutofit/>
          </a:bodyPr>
          <a:p>
            <a:pPr marL="0" indent="0">
              <a:buNone/>
            </a:pPr>
            <a:endParaRPr lang="pl-PL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4005580" y="4570095"/>
            <a:ext cx="4224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 b="1"/>
              <a:t>Dziękujemy za uwagę</a:t>
            </a:r>
            <a:endParaRPr lang="pl-PL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729" y="851770"/>
            <a:ext cx="1006048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4800" dirty="0" err="1"/>
              <a:t>Pomimo</a:t>
            </a:r>
            <a:r>
              <a:rPr lang="en-US" sz="4800" dirty="0"/>
              <a:t> </a:t>
            </a:r>
            <a:r>
              <a:rPr lang="en-US" sz="4800" dirty="0" err="1"/>
              <a:t>odmienności</a:t>
            </a:r>
            <a:r>
              <a:rPr lang="en-US" sz="4800" dirty="0"/>
              <a:t>, </a:t>
            </a:r>
            <a:r>
              <a:rPr lang="en-US" sz="4800" dirty="0" err="1"/>
              <a:t>każdy</a:t>
            </a:r>
            <a:r>
              <a:rPr lang="en-US" sz="4800" dirty="0"/>
              <a:t> z </a:t>
            </a:r>
            <a:r>
              <a:rPr lang="en-US" sz="4800" dirty="0" err="1"/>
              <a:t>nas</a:t>
            </a:r>
            <a:r>
              <a:rPr lang="en-US" sz="4800" dirty="0"/>
              <a:t> jest </a:t>
            </a:r>
            <a:r>
              <a:rPr lang="en-US" sz="4800" dirty="0" err="1"/>
              <a:t>równy</a:t>
            </a:r>
            <a:r>
              <a:rPr lang="en-US" sz="4800" dirty="0"/>
              <a:t>. </a:t>
            </a:r>
            <a:r>
              <a:rPr lang="en-US" sz="4800" dirty="0" err="1"/>
              <a:t>Możemy</a:t>
            </a:r>
            <a:r>
              <a:rPr lang="en-US" sz="4800" dirty="0"/>
              <a:t> </a:t>
            </a:r>
            <a:r>
              <a:rPr lang="en-US" sz="4800" dirty="0" err="1"/>
              <a:t>różnić</a:t>
            </a:r>
            <a:r>
              <a:rPr lang="en-US" sz="4800" dirty="0"/>
              <a:t> </a:t>
            </a:r>
            <a:r>
              <a:rPr lang="en-US" sz="4800" dirty="0" err="1"/>
              <a:t>się</a:t>
            </a:r>
            <a:r>
              <a:rPr lang="en-US" sz="4800" dirty="0"/>
              <a:t> </a:t>
            </a:r>
            <a:r>
              <a:rPr lang="en-US" sz="4800" dirty="0" err="1"/>
              <a:t>wyglądem</a:t>
            </a:r>
            <a:r>
              <a:rPr lang="en-US" sz="4800" dirty="0"/>
              <a:t>, </a:t>
            </a:r>
            <a:r>
              <a:rPr lang="en-US" sz="4800" dirty="0" err="1"/>
              <a:t>zainteresowaniami</a:t>
            </a:r>
            <a:r>
              <a:rPr lang="en-US" sz="4800" dirty="0"/>
              <a:t>, </a:t>
            </a:r>
            <a:r>
              <a:rPr lang="en-US" sz="4800" dirty="0" err="1"/>
              <a:t>poglądami</a:t>
            </a:r>
            <a:r>
              <a:rPr lang="en-US" sz="4800" dirty="0"/>
              <a:t>. </a:t>
            </a:r>
            <a:endParaRPr lang="en-US"/>
          </a:p>
          <a:p>
            <a:pPr algn="ctr"/>
            <a:r>
              <a:rPr lang="en-US" sz="4800" dirty="0" err="1"/>
              <a:t>Łączy</a:t>
            </a:r>
            <a:r>
              <a:rPr lang="en-US" sz="4800" dirty="0"/>
              <a:t> </a:t>
            </a:r>
            <a:r>
              <a:rPr lang="en-US" sz="4800" dirty="0" err="1"/>
              <a:t>nas</a:t>
            </a:r>
            <a:r>
              <a:rPr lang="en-US" sz="4800" dirty="0"/>
              <a:t> to, </a:t>
            </a:r>
            <a:r>
              <a:rPr lang="en-US" sz="4800" dirty="0" err="1"/>
              <a:t>że</a:t>
            </a:r>
            <a:r>
              <a:rPr lang="en-US" sz="4800" dirty="0"/>
              <a:t> </a:t>
            </a:r>
            <a:r>
              <a:rPr lang="en-US" sz="4800" dirty="0" err="1"/>
              <a:t>każdy</a:t>
            </a:r>
            <a:r>
              <a:rPr lang="en-US" sz="4800" dirty="0"/>
              <a:t> w </a:t>
            </a:r>
            <a:r>
              <a:rPr lang="en-US" sz="4800" dirty="0" err="1"/>
              <a:t>miarę</a:t>
            </a:r>
            <a:r>
              <a:rPr lang="en-US" sz="4800" dirty="0"/>
              <a:t> </a:t>
            </a:r>
            <a:r>
              <a:rPr lang="en-US" sz="4800" dirty="0" err="1"/>
              <a:t>swoich</a:t>
            </a:r>
            <a:r>
              <a:rPr lang="en-US" sz="4800" dirty="0"/>
              <a:t> </a:t>
            </a:r>
            <a:r>
              <a:rPr lang="en-US" sz="4800" dirty="0" err="1"/>
              <a:t>możliwości</a:t>
            </a:r>
            <a:r>
              <a:rPr lang="en-US" sz="4800" dirty="0"/>
              <a:t> </a:t>
            </a:r>
            <a:r>
              <a:rPr lang="en-US" sz="4800" dirty="0" err="1"/>
              <a:t>stara</a:t>
            </a:r>
            <a:r>
              <a:rPr lang="en-US" sz="4800" dirty="0"/>
              <a:t> </a:t>
            </a:r>
            <a:r>
              <a:rPr lang="en-US" sz="4800" dirty="0" err="1"/>
              <a:t>się</a:t>
            </a:r>
            <a:r>
              <a:rPr lang="en-US" sz="4800" dirty="0"/>
              <a:t> </a:t>
            </a:r>
            <a:r>
              <a:rPr lang="en-US" sz="4800" dirty="0" err="1"/>
              <a:t>być</a:t>
            </a:r>
            <a:r>
              <a:rPr lang="en-US" sz="4800" dirty="0"/>
              <a:t> </a:t>
            </a:r>
            <a:r>
              <a:rPr lang="en-US" sz="4800" dirty="0" err="1"/>
              <a:t>szczęśliwy</a:t>
            </a:r>
            <a:r>
              <a:rPr lang="en-US" sz="4800" dirty="0"/>
              <a:t> </a:t>
            </a:r>
            <a:endParaRPr lang="en-US"/>
          </a:p>
          <a:p>
            <a:pPr algn="ctr"/>
            <a:r>
              <a:rPr lang="en-US" sz="4800" dirty="0" err="1"/>
              <a:t>i</a:t>
            </a:r>
            <a:r>
              <a:rPr lang="en-US" sz="4800" dirty="0"/>
              <a:t> </a:t>
            </a:r>
            <a:r>
              <a:rPr lang="en-US" sz="4800" dirty="0" err="1"/>
              <a:t>chce</a:t>
            </a:r>
            <a:r>
              <a:rPr lang="en-US" sz="4800" dirty="0"/>
              <a:t> </a:t>
            </a:r>
            <a:r>
              <a:rPr lang="en-US" sz="4800" dirty="0" err="1"/>
              <a:t>spełniać</a:t>
            </a:r>
            <a:r>
              <a:rPr lang="en-US" sz="4800" dirty="0"/>
              <a:t> </a:t>
            </a:r>
            <a:r>
              <a:rPr lang="en-US" sz="4800" dirty="0" err="1"/>
              <a:t>swoje</a:t>
            </a:r>
            <a:r>
              <a:rPr lang="en-US" sz="4800" dirty="0"/>
              <a:t> </a:t>
            </a:r>
            <a:r>
              <a:rPr lang="en-US" sz="4800" dirty="0" err="1"/>
              <a:t>marzenia</a:t>
            </a:r>
            <a:r>
              <a:rPr lang="en-US" sz="4800" dirty="0"/>
              <a:t>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  <p:sndAc>
          <p:stSnd>
            <p:snd r:embed="rId1" name="486-front-music.pl.wav"/>
          </p:stSnd>
        </p:sndAc>
      </p:transition>
    </mc:Choice>
    <mc:Fallback>
      <p:transition spd="slow" advTm="9911">
        <p:cover dir="d"/>
        <p:sndAc>
          <p:stSnd>
            <p:snd r:embed="rId1" name="486-front-music.p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Niepełnosprawność</a:t>
            </a:r>
            <a:endParaRPr lang="en-US" dirty="0" err="1"/>
          </a:p>
        </p:txBody>
      </p:sp>
      <p:sp>
        <p:nvSpPr>
          <p:cNvPr id="3" name="TextBox 2"/>
          <p:cNvSpPr txBox="1"/>
          <p:nvPr/>
        </p:nvSpPr>
        <p:spPr>
          <a:xfrm>
            <a:off x="2038350" y="2724150"/>
            <a:ext cx="862965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4000" dirty="0" err="1"/>
              <a:t>określa</a:t>
            </a:r>
            <a:r>
              <a:rPr lang="en-US" sz="4000" dirty="0"/>
              <a:t> </a:t>
            </a:r>
            <a:r>
              <a:rPr lang="en-US" sz="4000" dirty="0" err="1"/>
              <a:t>trudności</a:t>
            </a:r>
            <a:r>
              <a:rPr lang="en-US" sz="4000" dirty="0"/>
              <a:t> </a:t>
            </a:r>
            <a:r>
              <a:rPr lang="en-US" sz="4000" dirty="0" err="1"/>
              <a:t>jakie</a:t>
            </a:r>
            <a:r>
              <a:rPr lang="en-US" sz="4000" dirty="0"/>
              <a:t> </a:t>
            </a:r>
            <a:r>
              <a:rPr lang="en-US" sz="4000" dirty="0" err="1"/>
              <a:t>dany</a:t>
            </a:r>
            <a:r>
              <a:rPr lang="en-US" sz="4000" dirty="0"/>
              <a:t> </a:t>
            </a:r>
            <a:r>
              <a:rPr lang="en-US" sz="4000" dirty="0" err="1"/>
              <a:t>człowiek</a:t>
            </a:r>
            <a:r>
              <a:rPr lang="en-US" sz="4000" dirty="0"/>
              <a:t> </a:t>
            </a:r>
            <a:r>
              <a:rPr lang="en-US" sz="4000" dirty="0" err="1"/>
              <a:t>spotyka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swojej</a:t>
            </a:r>
            <a:r>
              <a:rPr lang="en-US" sz="4000" dirty="0"/>
              <a:t> </a:t>
            </a:r>
            <a:r>
              <a:rPr lang="en-US" sz="4000" dirty="0" err="1"/>
              <a:t>drodze</a:t>
            </a:r>
            <a:r>
              <a:rPr lang="en-US" sz="4000" dirty="0"/>
              <a:t> </a:t>
            </a:r>
            <a:endParaRPr lang="en-US" sz="4000"/>
          </a:p>
          <a:p>
            <a:pPr algn="ctr"/>
            <a:r>
              <a:rPr lang="en-US" sz="4000" dirty="0"/>
              <a:t>ale </a:t>
            </a:r>
            <a:r>
              <a:rPr lang="en-US" sz="4000" dirty="0" err="1"/>
              <a:t>nie</a:t>
            </a:r>
            <a:r>
              <a:rPr lang="en-US" sz="4000" dirty="0"/>
              <a:t> </a:t>
            </a:r>
            <a:r>
              <a:rPr lang="en-US" sz="4000" dirty="0" err="1"/>
              <a:t>określa</a:t>
            </a:r>
            <a:r>
              <a:rPr lang="en-US" sz="4000" dirty="0"/>
              <a:t> </a:t>
            </a:r>
            <a:r>
              <a:rPr lang="en-US" sz="4000" dirty="0" err="1"/>
              <a:t>siły</a:t>
            </a:r>
            <a:r>
              <a:rPr lang="en-US" sz="4000" dirty="0"/>
              <a:t> </a:t>
            </a:r>
            <a:r>
              <a:rPr lang="en-US" sz="4000" dirty="0" err="1"/>
              <a:t>woli</a:t>
            </a:r>
            <a:r>
              <a:rPr lang="en-US" sz="4000" dirty="0"/>
              <a:t>, </a:t>
            </a:r>
            <a:r>
              <a:rPr lang="en-US" sz="4000" dirty="0" err="1"/>
              <a:t>jaką</a:t>
            </a:r>
            <a:r>
              <a:rPr lang="en-US" sz="4000" dirty="0"/>
              <a:t> </a:t>
            </a:r>
            <a:r>
              <a:rPr lang="en-US" sz="4000" dirty="0" err="1"/>
              <a:t>posiada</a:t>
            </a:r>
            <a:r>
              <a:rPr lang="en-US" sz="4000" dirty="0"/>
              <a:t>...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Osoby niesłyszące i niedosłyszące</a:t>
            </a:r>
            <a:endParaRPr lang="pl-PL" altLang="en-US"/>
          </a:p>
        </p:txBody>
      </p:sp>
      <p:pic>
        <p:nvPicPr>
          <p:cNvPr id="3" name="Content Placeholder 2" descr="20201123_1101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4945" y="2512695"/>
            <a:ext cx="4718050" cy="2333625"/>
          </a:xfrm>
          <a:prstGeom prst="rect">
            <a:avLst/>
          </a:prstGeom>
        </p:spPr>
      </p:pic>
      <p:pic>
        <p:nvPicPr>
          <p:cNvPr id="4" name="Content Placeholder 3" descr="20201123_11013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3180" y="2512695"/>
            <a:ext cx="3971290" cy="235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  <p:sndAc>
          <p:stSnd>
            <p:snd r:embed="rId3" name="486-front-music.pl.wav"/>
          </p:stSnd>
        </p:sndAc>
      </p:transition>
    </mc:Choice>
    <mc:Fallback>
      <p:transition spd="slow" advTm="9911">
        <p:cover dir="d"/>
        <p:sndAc>
          <p:stSnd>
            <p:snd r:embed="rId3" name="486-front-music.p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Alexand</a:t>
            </a:r>
            <a:r>
              <a:rPr lang="pl-PL" altLang="en-US">
                <a:sym typeface="+mn-ea"/>
              </a:rPr>
              <a:t>er </a:t>
            </a:r>
            <a:r>
              <a:rPr lang="en-US">
                <a:sym typeface="+mn-ea"/>
              </a:rPr>
              <a:t>Bell</a:t>
            </a:r>
            <a:endParaRPr lang="en-US"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4250" y="2560320"/>
            <a:ext cx="6583680" cy="3310255"/>
          </a:xfrm>
        </p:spPr>
        <p:txBody>
          <a:bodyPr>
            <a:noAutofit/>
          </a:bodyPr>
          <a:p>
            <a:r>
              <a:rPr lang="en-US"/>
              <a:t> </a:t>
            </a:r>
            <a:r>
              <a:rPr lang="en-US" sz="2800"/>
              <a:t>wynalazca telefonu. Jego matka cierpiała na niedosłuch, ojciec był nauczycielem w szkole dla głuchoniemych. Tajemnicą poliszynela jest, że pragnął skonstruować doskonały aparat słuchowy, telefon to poniekąd „efekt uboczny” jego starań 🙂</a:t>
            </a:r>
            <a:endParaRPr lang="en-US" sz="2800"/>
          </a:p>
        </p:txBody>
      </p:sp>
      <p:pic>
        <p:nvPicPr>
          <p:cNvPr id="5" name="Content Placeholder 4" descr="Alexander_Graham_Bell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148320" y="2125345"/>
            <a:ext cx="2880995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Ludwig van Beethoven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575" y="2560320"/>
            <a:ext cx="5631180" cy="3310255"/>
          </a:xfrm>
        </p:spPr>
        <p:txBody>
          <a:bodyPr/>
          <a:p>
            <a:pPr algn="ctr"/>
            <a:r>
              <a:rPr lang="en-US" sz="2800"/>
              <a:t>Ludwig stracił słuch </a:t>
            </a:r>
            <a:r>
              <a:rPr lang="pl-PL" altLang="en-US" sz="2800"/>
              <a:t>w wieku 25 lat</a:t>
            </a:r>
            <a:r>
              <a:rPr lang="en-US" sz="2800"/>
              <a:t>, ponieważ zatruł się ołowiem. Ale i tak udało mu się skomponować wiele symfonii, koncertów, kwartetów smyczkowych, pieśni, uwertur, oper, sonat.</a:t>
            </a:r>
            <a:endParaRPr lang="en-US" sz="2800"/>
          </a:p>
        </p:txBody>
      </p:sp>
      <p:pic>
        <p:nvPicPr>
          <p:cNvPr id="5" name="Content Placeholder 4" descr="beethoven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977505" y="2286000"/>
            <a:ext cx="3041015" cy="366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l-PL" altLang="en-US"/>
              <a:t>Osoby niewidzące i niedowidzące</a:t>
            </a:r>
            <a:br>
              <a:rPr lang="pl-PL" altLang="en-US"/>
            </a:br>
            <a:endParaRPr lang="pl-PL" altLang="en-US"/>
          </a:p>
        </p:txBody>
      </p:sp>
      <p:pic>
        <p:nvPicPr>
          <p:cNvPr id="5" name="Content Placeholder 4" descr="20201123_11005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8575" y="2640330"/>
            <a:ext cx="5008245" cy="2976880"/>
          </a:xfrm>
          <a:prstGeom prst="rect">
            <a:avLst/>
          </a:prstGeom>
        </p:spPr>
      </p:pic>
      <p:pic>
        <p:nvPicPr>
          <p:cNvPr id="6" name="Content Placeholder 5" descr="20201123_11003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9230" y="2560320"/>
            <a:ext cx="3667125" cy="3310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Andrea Bocelli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310" y="2560320"/>
            <a:ext cx="5893435" cy="3310255"/>
          </a:xfrm>
        </p:spPr>
        <p:txBody>
          <a:bodyPr/>
          <a:p>
            <a:r>
              <a:rPr lang="en-US" sz="2800"/>
              <a:t>śpiewak, tenor, kompozytor, autor piosenek, producent muzyczny i multiinstrumentalista.</a:t>
            </a:r>
            <a:endParaRPr lang="en-US" sz="2800"/>
          </a:p>
        </p:txBody>
      </p:sp>
      <p:pic>
        <p:nvPicPr>
          <p:cNvPr id="5" name="Content Placeholder 4" descr="Concierto_Andrea_Bocelli_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428865" y="2104390"/>
            <a:ext cx="3774440" cy="3968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Joanna Mazur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4250" y="2560320"/>
            <a:ext cx="5032375" cy="3745865"/>
          </a:xfrm>
        </p:spPr>
        <p:txBody>
          <a:bodyPr>
            <a:normAutofit/>
          </a:bodyPr>
          <a:p>
            <a:r>
              <a:rPr lang="en-US"/>
              <a:t>polska lekkoatletka niepełnosprawna, multimedalistka mistrzostw świata i Europy niepełnosprawnych oraz uczestniczka Letnich Igrzysk Paraolimpijskich 2016.Uhonorowana została tytułem najlepszego sportowca niepełnosprawnego w Polsce w Plebiscycie Przeglądu Sportowego 2017</a:t>
            </a:r>
            <a:endParaRPr lang="en-US"/>
          </a:p>
        </p:txBody>
      </p:sp>
      <p:pic>
        <p:nvPicPr>
          <p:cNvPr id="5" name="Content Placeholder 4" descr="z24630492V,Joanna-Mazur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086090" y="1640205"/>
            <a:ext cx="3016250" cy="445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11">
        <p:cover dir="d"/>
      </p:transition>
    </mc:Choice>
    <mc:Fallback>
      <p:transition spd="slow" advTm="9911">
        <p:cover dir="d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zny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2992</Words>
  <Application>WPS Presentation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SimSun</vt:lpstr>
      <vt:lpstr>Wingdings</vt:lpstr>
      <vt:lpstr>Arial</vt:lpstr>
      <vt:lpstr>Garamond</vt:lpstr>
      <vt:lpstr>Microsoft YaHei</vt:lpstr>
      <vt:lpstr/>
      <vt:lpstr>Arial Unicode MS</vt:lpstr>
      <vt:lpstr>Calibri</vt:lpstr>
      <vt:lpstr>Organiczny</vt:lpstr>
      <vt:lpstr>Międzynarodowy Dzień  Osób Niepełnosprawnych</vt:lpstr>
      <vt:lpstr>PowerPoint 演示文稿</vt:lpstr>
      <vt:lpstr>Niepełnosprawność</vt:lpstr>
      <vt:lpstr>Osoby niesłyszące i niedosłyszące</vt:lpstr>
      <vt:lpstr>Alexander Bell</vt:lpstr>
      <vt:lpstr>Ludwig van Beethoven</vt:lpstr>
      <vt:lpstr>Osoby niewidzące i niedowidzące </vt:lpstr>
      <vt:lpstr>Andrea Bocelli</vt:lpstr>
      <vt:lpstr>Joanna Mazur</vt:lpstr>
      <vt:lpstr>Osoby z niepełnosprawnością ruchową</vt:lpstr>
      <vt:lpstr>Stephen Hawking  </vt:lpstr>
      <vt:lpstr>Amp futbol </vt:lpstr>
      <vt:lpstr>Janina Ochojska</vt:lpstr>
      <vt:lpstr>Chris Burke</vt:lpstr>
      <vt:lpstr>Osoby ze spektrum autyzmu</vt:lpstr>
      <vt:lpstr>Anthony Hopkins </vt:lpstr>
      <vt:lpstr>Leo Messi</vt:lpstr>
      <vt:lpstr>Każdy z nas ma talent, wystarczy go pielęgnować i dbać o swoje marzenia:)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karol</cp:lastModifiedBy>
  <cp:revision>104</cp:revision>
  <dcterms:created xsi:type="dcterms:W3CDTF">2020-11-23T13:07:00Z</dcterms:created>
  <dcterms:modified xsi:type="dcterms:W3CDTF">2020-11-24T09:37:21Z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